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1"/>
  </p:notesMasterIdLst>
  <p:sldIdLst>
    <p:sldId id="256" r:id="rId2"/>
    <p:sldId id="257" r:id="rId3"/>
    <p:sldId id="259" r:id="rId4"/>
    <p:sldId id="261" r:id="rId5"/>
    <p:sldId id="264" r:id="rId6"/>
    <p:sldId id="265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E1F24-9A23-4906-B3F5-086ED6DA3DF3}" type="datetimeFigureOut">
              <a:rPr lang="pl-PL" smtClean="0"/>
              <a:t>2022-10-06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D18D3-7A04-4A94-9C3F-711562C95C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0506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D18D3-7A04-4A94-9C3F-711562C95C41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8045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28E2-8E03-422C-8650-2520F05FAE42}" type="datetimeFigureOut">
              <a:rPr lang="pl-PL" smtClean="0"/>
              <a:t>2022-10-06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C7459-D48E-4AF6-B096-FFBF3218E61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28E2-8E03-422C-8650-2520F05FAE42}" type="datetimeFigureOut">
              <a:rPr lang="pl-PL" smtClean="0"/>
              <a:t>2022-10-06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C7459-D48E-4AF6-B096-FFBF3218E61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28E2-8E03-422C-8650-2520F05FAE42}" type="datetimeFigureOut">
              <a:rPr lang="pl-PL" smtClean="0"/>
              <a:t>2022-10-06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C7459-D48E-4AF6-B096-FFBF3218E615}" type="slidenum">
              <a:rPr lang="pl-PL" smtClean="0"/>
              <a:t>‹#›</a:t>
            </a:fld>
            <a:endParaRPr lang="pl-P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28E2-8E03-422C-8650-2520F05FAE42}" type="datetimeFigureOut">
              <a:rPr lang="pl-PL" smtClean="0"/>
              <a:t>2022-10-06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C7459-D48E-4AF6-B096-FFBF3218E61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28E2-8E03-422C-8650-2520F05FAE42}" type="datetimeFigureOut">
              <a:rPr lang="pl-PL" smtClean="0"/>
              <a:t>2022-10-06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C7459-D48E-4AF6-B096-FFBF3218E61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28E2-8E03-422C-8650-2520F05FAE42}" type="datetimeFigureOut">
              <a:rPr lang="pl-PL" smtClean="0"/>
              <a:t>2022-10-06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C7459-D48E-4AF6-B096-FFBF3218E615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28E2-8E03-422C-8650-2520F05FAE42}" type="datetimeFigureOut">
              <a:rPr lang="pl-PL" smtClean="0"/>
              <a:t>2022-10-06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C7459-D48E-4AF6-B096-FFBF3218E61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28E2-8E03-422C-8650-2520F05FAE42}" type="datetimeFigureOut">
              <a:rPr lang="pl-PL" smtClean="0"/>
              <a:t>2022-10-06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C7459-D48E-4AF6-B096-FFBF3218E61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28E2-8E03-422C-8650-2520F05FAE42}" type="datetimeFigureOut">
              <a:rPr lang="pl-PL" smtClean="0"/>
              <a:t>2022-10-06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C7459-D48E-4AF6-B096-FFBF3218E61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28E2-8E03-422C-8650-2520F05FAE42}" type="datetimeFigureOut">
              <a:rPr lang="pl-PL" smtClean="0"/>
              <a:t>2022-10-06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C7459-D48E-4AF6-B096-FFBF3218E615}" type="slidenum">
              <a:rPr lang="pl-PL" smtClean="0"/>
              <a:t>‹#›</a:t>
            </a:fld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28E2-8E03-422C-8650-2520F05FAE42}" type="datetimeFigureOut">
              <a:rPr lang="pl-PL" smtClean="0"/>
              <a:t>2022-10-06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C7459-D48E-4AF6-B096-FFBF3218E615}" type="slidenum">
              <a:rPr lang="pl-PL" smtClean="0"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07928E2-8E03-422C-8650-2520F05FAE42}" type="datetimeFigureOut">
              <a:rPr lang="pl-PL" smtClean="0"/>
              <a:t>2022-10-06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84C7459-D48E-4AF6-B096-FFBF3218E615}" type="slidenum">
              <a:rPr lang="pl-PL" smtClean="0"/>
              <a:t>‹#›</a:t>
            </a:fld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pload.wikimedia.org/wikipedia/commons/4/44/Rod%C5%82o.sv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http://upload.wikimedia.org/wikipedia/commons/thumb/4/44/Rod%C5%82o.svg/359px-Rod%C5%82o.svg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892722"/>
          </a:xfrm>
        </p:spPr>
        <p:txBody>
          <a:bodyPr>
            <a:normAutofit/>
          </a:bodyPr>
          <a:lstStyle/>
          <a:p>
            <a:r>
              <a:rPr lang="pl-PL" dirty="0" smtClean="0"/>
              <a:t>    Mediacje Rówieśnicze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10885" y="2492921"/>
            <a:ext cx="6400800" cy="1368127"/>
          </a:xfrm>
        </p:spPr>
        <p:txBody>
          <a:bodyPr>
            <a:normAutofit lnSpcReduction="10000"/>
          </a:bodyPr>
          <a:lstStyle/>
          <a:p>
            <a:pPr algn="ctr"/>
            <a:r>
              <a:rPr lang="pl-PL" dirty="0" smtClean="0"/>
              <a:t>         </a:t>
            </a:r>
          </a:p>
          <a:p>
            <a:pPr algn="ctr"/>
            <a:r>
              <a:rPr lang="pl-PL" dirty="0" smtClean="0"/>
              <a:t>   </a:t>
            </a:r>
            <a:r>
              <a:rPr lang="pl-PL" sz="2800" dirty="0" smtClean="0"/>
              <a:t>W Szkole Podstawowej nr 26 im. Rodła</a:t>
            </a:r>
          </a:p>
          <a:p>
            <a:pPr algn="ctr"/>
            <a:r>
              <a:rPr lang="pl-PL" sz="2800" dirty="0" smtClean="0"/>
              <a:t> w Zabrzu</a:t>
            </a:r>
          </a:p>
          <a:p>
            <a:pPr algn="ctr"/>
            <a:endParaRPr lang="pl-PL" sz="2800" dirty="0"/>
          </a:p>
          <a:p>
            <a:pPr algn="ctr"/>
            <a:endParaRPr lang="pl-PL" sz="2800" dirty="0" smtClean="0"/>
          </a:p>
        </p:txBody>
      </p:sp>
      <p:pic>
        <p:nvPicPr>
          <p:cNvPr id="4" name="Obraz 3" descr="http://upload.wikimedia.org/wikipedia/commons/thumb/4/44/Rod%C5%82o.svg/359px-Rod%C5%82o.svg.png">
            <a:hlinkClick r:id="rId2"/>
          </p:cNvPr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870945"/>
            <a:ext cx="1117848" cy="16219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utoShape 2" descr="Szkoła Podstawowa nr 26 im. Rodła w Zabrzu"/>
          <p:cNvSpPr>
            <a:spLocks noChangeAspect="1" noChangeArrowheads="1"/>
          </p:cNvSpPr>
          <p:nvPr/>
        </p:nvSpPr>
        <p:spPr bwMode="auto">
          <a:xfrm>
            <a:off x="155575" y="-922338"/>
            <a:ext cx="1933575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AutoShape 4" descr="Szkoła Podstawowa nr 26 im. Rodła w Zabrzu"/>
          <p:cNvSpPr>
            <a:spLocks noChangeAspect="1" noChangeArrowheads="1"/>
          </p:cNvSpPr>
          <p:nvPr/>
        </p:nvSpPr>
        <p:spPr bwMode="auto">
          <a:xfrm>
            <a:off x="307975" y="-769938"/>
            <a:ext cx="1933575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AutoShape 6" descr="Szkoła Podstawowa nr 26 im. Rodła w Zabrzu"/>
          <p:cNvSpPr>
            <a:spLocks noChangeAspect="1" noChangeArrowheads="1"/>
          </p:cNvSpPr>
          <p:nvPr/>
        </p:nvSpPr>
        <p:spPr bwMode="auto">
          <a:xfrm>
            <a:off x="460375" y="-617538"/>
            <a:ext cx="1933575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" name="AutoShape 8" descr="Szkoła Podstawowa nr 26 im. Rodła w Zabrzu"/>
          <p:cNvSpPr>
            <a:spLocks noChangeAspect="1" noChangeArrowheads="1"/>
          </p:cNvSpPr>
          <p:nvPr/>
        </p:nvSpPr>
        <p:spPr bwMode="auto">
          <a:xfrm>
            <a:off x="612775" y="-465138"/>
            <a:ext cx="1933575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AutoShape 10" descr="Szkoła Podstawowa nr 26 im. Rodła w Zabrzu"/>
          <p:cNvSpPr>
            <a:spLocks noChangeAspect="1" noChangeArrowheads="1"/>
          </p:cNvSpPr>
          <p:nvPr/>
        </p:nvSpPr>
        <p:spPr bwMode="auto">
          <a:xfrm>
            <a:off x="765175" y="-312738"/>
            <a:ext cx="1933575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" name="AutoShape 12" descr="Mediacje rówieśnicze - Szkoła Podstawowa nr 81 prof. Michała Siedleckiego"/>
          <p:cNvSpPr>
            <a:spLocks noChangeAspect="1" noChangeArrowheads="1"/>
          </p:cNvSpPr>
          <p:nvPr/>
        </p:nvSpPr>
        <p:spPr bwMode="auto">
          <a:xfrm>
            <a:off x="155575" y="-661988"/>
            <a:ext cx="3333750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6" name="AutoShape 14" descr="Mediacje rówieśnicze, szkolne i oświatowe. - TERAPEUTIS"/>
          <p:cNvSpPr>
            <a:spLocks noChangeAspect="1" noChangeArrowheads="1"/>
          </p:cNvSpPr>
          <p:nvPr/>
        </p:nvSpPr>
        <p:spPr bwMode="auto">
          <a:xfrm>
            <a:off x="155575" y="-822325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7" name="AutoShape 16" descr="Mediacje rówieśnicze, szkolne i oświatowe. - TERAPEUTIS"/>
          <p:cNvSpPr>
            <a:spLocks noChangeAspect="1" noChangeArrowheads="1"/>
          </p:cNvSpPr>
          <p:nvPr/>
        </p:nvSpPr>
        <p:spPr bwMode="auto">
          <a:xfrm>
            <a:off x="307975" y="-669925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8" name="AutoShape 18" descr="Mediacje rówieśnicze, szkolne i oświatowe. - TERAPEUTIS"/>
          <p:cNvSpPr>
            <a:spLocks noChangeAspect="1" noChangeArrowheads="1"/>
          </p:cNvSpPr>
          <p:nvPr/>
        </p:nvSpPr>
        <p:spPr bwMode="auto">
          <a:xfrm>
            <a:off x="460375" y="-517525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9" name="Obraz 18" descr="Mediacje rówieśnicze, szkolne i oświatowe. - TERAPEUTIS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77072"/>
            <a:ext cx="2880320" cy="19933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7363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Co </a:t>
            </a:r>
            <a:r>
              <a:rPr lang="pl-PL" dirty="0"/>
              <a:t>to są mediacje?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251520" y="1700808"/>
            <a:ext cx="3995807" cy="4968552"/>
          </a:xfrm>
        </p:spPr>
        <p:txBody>
          <a:bodyPr>
            <a:normAutofit fontScale="85000" lnSpcReduction="20000"/>
          </a:bodyPr>
          <a:lstStyle/>
          <a:p>
            <a:endParaRPr lang="pl-PL" b="1" dirty="0" smtClean="0"/>
          </a:p>
          <a:p>
            <a:r>
              <a:rPr lang="pl-PL" b="1" dirty="0" smtClean="0"/>
              <a:t>Mediacja jest </a:t>
            </a:r>
            <a:r>
              <a:rPr lang="pl-PL" b="1" dirty="0" smtClean="0"/>
              <a:t>sposobem</a:t>
            </a:r>
            <a:r>
              <a:rPr lang="pl-PL" b="1" dirty="0" smtClean="0"/>
              <a:t> </a:t>
            </a:r>
            <a:r>
              <a:rPr lang="pl-PL" b="1" dirty="0"/>
              <a:t>rozwiązywania sporu lub konfliktu.  </a:t>
            </a:r>
            <a:r>
              <a:rPr lang="pl-PL" b="1" dirty="0" smtClean="0"/>
              <a:t>Celem </a:t>
            </a:r>
            <a:r>
              <a:rPr lang="pl-PL" b="1" dirty="0"/>
              <a:t>mediacji jest osiągnięcie porozumienia oraz poprawa relacji </a:t>
            </a:r>
            <a:r>
              <a:rPr lang="pl-PL" b="1" dirty="0" smtClean="0"/>
              <a:t>zwaśnionych stron </a:t>
            </a:r>
            <a:r>
              <a:rPr lang="pl-PL" b="1" dirty="0"/>
              <a:t>przy pomocy mediatora</a:t>
            </a:r>
            <a:r>
              <a:rPr lang="pl-PL" b="1" dirty="0" smtClean="0"/>
              <a:t>.</a:t>
            </a:r>
          </a:p>
          <a:p>
            <a:pPr marL="0" indent="0">
              <a:buNone/>
            </a:pPr>
            <a:endParaRPr lang="pl-PL" b="1" dirty="0"/>
          </a:p>
          <a:p>
            <a:r>
              <a:rPr lang="pl-PL" b="1" dirty="0"/>
              <a:t>W szkole mówimy o </a:t>
            </a:r>
            <a:r>
              <a:rPr lang="pl-PL" b="1" dirty="0" smtClean="0"/>
              <a:t>mediacjach rówieśniczych -  prowadzonych </a:t>
            </a:r>
            <a:r>
              <a:rPr lang="pl-PL" b="1" dirty="0"/>
              <a:t>przez </a:t>
            </a:r>
            <a:r>
              <a:rPr lang="pl-PL" b="1" dirty="0" smtClean="0"/>
              <a:t>uczniów dla uczniów.</a:t>
            </a:r>
          </a:p>
          <a:p>
            <a:endParaRPr lang="pl-PL" b="1" dirty="0" smtClean="0"/>
          </a:p>
          <a:p>
            <a:r>
              <a:rPr lang="pl-PL" b="1" dirty="0" smtClean="0"/>
              <a:t>W sytuacji konfliktu czy kłótni możesz w szkole skorzystać z pomocy mediatorów rówieśniczych.</a:t>
            </a:r>
          </a:p>
          <a:p>
            <a:pPr marL="0" indent="0">
              <a:buNone/>
            </a:pP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AutoShape 2" descr="Mediacje rówieśnicze - Szkoła Podstawowa nr 81 prof. Michała Siedleckiego"/>
          <p:cNvSpPr>
            <a:spLocks noChangeAspect="1" noChangeArrowheads="1"/>
          </p:cNvSpPr>
          <p:nvPr/>
        </p:nvSpPr>
        <p:spPr bwMode="auto">
          <a:xfrm>
            <a:off x="155575" y="-661988"/>
            <a:ext cx="3333750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074" name="Picture 2" descr="C:\Users\admin\Desktop\20221004_1106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217" y="2060848"/>
            <a:ext cx="4752527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421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988840"/>
            <a:ext cx="8640959" cy="4137323"/>
          </a:xfrm>
        </p:spPr>
        <p:txBody>
          <a:bodyPr>
            <a:normAutofit fontScale="92500" lnSpcReduction="10000"/>
          </a:bodyPr>
          <a:lstStyle/>
          <a:p>
            <a:r>
              <a:rPr lang="pl-PL" b="1" dirty="0"/>
              <a:t>W naszej szkole powstało Centrum Mediacji </a:t>
            </a:r>
            <a:r>
              <a:rPr lang="pl-PL" b="1" dirty="0" smtClean="0"/>
              <a:t>Rówieśniczych.</a:t>
            </a:r>
            <a:endParaRPr lang="pl-PL" b="1" dirty="0"/>
          </a:p>
          <a:p>
            <a:endParaRPr lang="pl-PL" b="1" dirty="0"/>
          </a:p>
          <a:p>
            <a:r>
              <a:rPr lang="pl-PL" b="1" dirty="0"/>
              <a:t>Opiekunem grupy szkolnych mediatorów jest pedagog </a:t>
            </a:r>
            <a:r>
              <a:rPr lang="pl-PL" b="1" dirty="0" smtClean="0"/>
              <a:t>szkolny pani </a:t>
            </a:r>
            <a:r>
              <a:rPr lang="pl-PL" b="1" dirty="0"/>
              <a:t>Wanda </a:t>
            </a:r>
            <a:r>
              <a:rPr lang="pl-PL" b="1" dirty="0" smtClean="0"/>
              <a:t>Orzechowska</a:t>
            </a:r>
            <a:r>
              <a:rPr lang="pl-PL" b="1" dirty="0" smtClean="0"/>
              <a:t>.  Nauczycielami</a:t>
            </a:r>
            <a:r>
              <a:rPr lang="pl-PL" b="1" dirty="0" smtClean="0"/>
              <a:t> mediatorami są również panie Anna </a:t>
            </a:r>
            <a:r>
              <a:rPr lang="pl-PL" b="1" dirty="0" err="1" smtClean="0"/>
              <a:t>Krotofil</a:t>
            </a:r>
            <a:r>
              <a:rPr lang="pl-PL" b="1" dirty="0" smtClean="0"/>
              <a:t> oraz Małgorzata Guzek.</a:t>
            </a:r>
            <a:r>
              <a:rPr lang="pl-PL" b="1" dirty="0"/>
              <a:t/>
            </a:r>
            <a:br>
              <a:rPr lang="pl-PL" b="1" dirty="0"/>
            </a:br>
            <a:endParaRPr lang="pl-PL" b="1" dirty="0"/>
          </a:p>
          <a:p>
            <a:r>
              <a:rPr lang="pl-PL" b="1" dirty="0" smtClean="0"/>
              <a:t>W szkole grupę </a:t>
            </a:r>
            <a:r>
              <a:rPr lang="pl-PL" b="1" dirty="0"/>
              <a:t>m</a:t>
            </a:r>
            <a:r>
              <a:rPr lang="pl-PL" b="1" dirty="0" smtClean="0"/>
              <a:t>ediatorów </a:t>
            </a:r>
            <a:r>
              <a:rPr lang="pl-PL" b="1" dirty="0"/>
              <a:t>r</a:t>
            </a:r>
            <a:r>
              <a:rPr lang="pl-PL" b="1" dirty="0" smtClean="0"/>
              <a:t>ówieśniczych tworzą uczniowie posiadający odpowiednie predyspozycje do </a:t>
            </a:r>
            <a:r>
              <a:rPr lang="pl-PL" b="1" dirty="0"/>
              <a:t>pełnienia tej </a:t>
            </a:r>
            <a:r>
              <a:rPr lang="pl-PL" b="1" dirty="0" smtClean="0"/>
              <a:t>roli.  Uczniowie ci podczas dwudziestogodzinnego  szkolenia zostali przygotowani do pełnienia tej roli.</a:t>
            </a:r>
          </a:p>
          <a:p>
            <a:endParaRPr lang="pl-PL" b="1" dirty="0"/>
          </a:p>
          <a:p>
            <a:r>
              <a:rPr lang="pl-PL" b="1" dirty="0" smtClean="0"/>
              <a:t>Mediacja </a:t>
            </a:r>
            <a:r>
              <a:rPr lang="pl-PL" b="1" dirty="0"/>
              <a:t>rówieśnicza przebiega według </a:t>
            </a:r>
            <a:r>
              <a:rPr lang="pl-PL" b="1" dirty="0" smtClean="0"/>
              <a:t>ściśle określonych reguł. </a:t>
            </a:r>
            <a:endParaRPr lang="pl-PL" b="1" dirty="0"/>
          </a:p>
          <a:p>
            <a:endParaRPr lang="pl-PL" b="1" dirty="0" smtClean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działają mediacje rówieśnicze?</a:t>
            </a:r>
          </a:p>
        </p:txBody>
      </p:sp>
    </p:spTree>
    <p:extLst>
      <p:ext uri="{BB962C8B-B14F-4D97-AF65-F5344CB8AC3E}">
        <p14:creationId xmlns:p14="http://schemas.microsoft.com/office/powerpoint/2010/main" val="4029452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2675467"/>
            <a:ext cx="8640959" cy="3450696"/>
          </a:xfrm>
        </p:spPr>
        <p:txBody>
          <a:bodyPr>
            <a:normAutofit/>
          </a:bodyPr>
          <a:lstStyle/>
          <a:p>
            <a:r>
              <a:rPr lang="pl-PL" b="1" dirty="0" smtClean="0"/>
              <a:t>Dobrowolnoś</a:t>
            </a:r>
            <a:r>
              <a:rPr lang="pl-PL" dirty="0" smtClean="0"/>
              <a:t>ć – nie można zmuszać nikogo do udziału w mediacji.</a:t>
            </a:r>
          </a:p>
          <a:p>
            <a:r>
              <a:rPr lang="pl-PL" b="1" dirty="0" smtClean="0"/>
              <a:t>Poufność</a:t>
            </a:r>
            <a:r>
              <a:rPr lang="pl-PL" dirty="0" smtClean="0"/>
              <a:t> -  przebieg mediacji objęty jest tajemnicą.</a:t>
            </a:r>
          </a:p>
          <a:p>
            <a:r>
              <a:rPr lang="pl-PL" b="1" dirty="0" smtClean="0"/>
              <a:t>Bezstronność</a:t>
            </a:r>
            <a:r>
              <a:rPr lang="pl-PL" dirty="0" smtClean="0"/>
              <a:t> – obowiązkiem mediatora jest traktowanie obu stron sporu równorzędnie.</a:t>
            </a:r>
          </a:p>
          <a:p>
            <a:r>
              <a:rPr lang="pl-PL" b="1" dirty="0" smtClean="0"/>
              <a:t>Neutralność</a:t>
            </a:r>
            <a:r>
              <a:rPr lang="pl-PL" dirty="0" smtClean="0"/>
              <a:t> – mediatorzy nie narzucają swoich rozwiązań.</a:t>
            </a:r>
          </a:p>
          <a:p>
            <a:r>
              <a:rPr lang="pl-PL" b="1" dirty="0" smtClean="0"/>
              <a:t>Akceptowalność</a:t>
            </a:r>
            <a:r>
              <a:rPr lang="pl-PL" dirty="0" smtClean="0"/>
              <a:t> – zaakceptowanie osoby mediatora i jego pomocy w dochodzeniu do porozumienia.</a:t>
            </a:r>
          </a:p>
          <a:p>
            <a:pPr marL="0" indent="0">
              <a:buNone/>
            </a:pPr>
            <a:endParaRPr lang="pl-PL" dirty="0" smtClean="0"/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Zasady mediacji:</a:t>
            </a:r>
          </a:p>
        </p:txBody>
      </p:sp>
    </p:spTree>
    <p:extLst>
      <p:ext uri="{BB962C8B-B14F-4D97-AF65-F5344CB8AC3E}">
        <p14:creationId xmlns:p14="http://schemas.microsoft.com/office/powerpoint/2010/main" val="78949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132856"/>
            <a:ext cx="8496944" cy="40987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b="1" dirty="0" smtClean="0"/>
              <a:t>Lista </a:t>
            </a:r>
            <a:r>
              <a:rPr lang="pl-PL" b="1" dirty="0"/>
              <a:t>spraw do mediacji </a:t>
            </a:r>
            <a:r>
              <a:rPr lang="pl-PL" b="1" dirty="0" smtClean="0"/>
              <a:t>rówieśniczych:</a:t>
            </a:r>
            <a:endParaRPr lang="pl-PL" b="1" dirty="0"/>
          </a:p>
          <a:p>
            <a:r>
              <a:rPr lang="pl-PL" dirty="0" smtClean="0"/>
              <a:t>Plotkowanie</a:t>
            </a:r>
            <a:r>
              <a:rPr lang="pl-PL" dirty="0"/>
              <a:t>, </a:t>
            </a:r>
            <a:r>
              <a:rPr lang="pl-PL" dirty="0" smtClean="0"/>
              <a:t>obmawianie,</a:t>
            </a:r>
            <a:endParaRPr lang="pl-PL" dirty="0"/>
          </a:p>
          <a:p>
            <a:r>
              <a:rPr lang="pl-PL" dirty="0" smtClean="0"/>
              <a:t>Wywyższanie </a:t>
            </a:r>
            <a:r>
              <a:rPr lang="pl-PL" dirty="0"/>
              <a:t>się nad </a:t>
            </a:r>
            <a:r>
              <a:rPr lang="pl-PL" dirty="0" smtClean="0"/>
              <a:t>innymi,</a:t>
            </a:r>
            <a:endParaRPr lang="pl-PL" dirty="0"/>
          </a:p>
          <a:p>
            <a:r>
              <a:rPr lang="pl-PL" dirty="0" smtClean="0"/>
              <a:t>Przezywanie, obrażanie,</a:t>
            </a:r>
            <a:endParaRPr lang="pl-PL" dirty="0"/>
          </a:p>
          <a:p>
            <a:r>
              <a:rPr lang="pl-PL" dirty="0" smtClean="0"/>
              <a:t>Wyśmiewanie</a:t>
            </a:r>
            <a:r>
              <a:rPr lang="pl-PL" dirty="0"/>
              <a:t>, </a:t>
            </a:r>
            <a:r>
              <a:rPr lang="pl-PL" dirty="0" smtClean="0"/>
              <a:t>drwienie,</a:t>
            </a:r>
            <a:endParaRPr lang="pl-PL" dirty="0"/>
          </a:p>
          <a:p>
            <a:r>
              <a:rPr lang="pl-PL" dirty="0" smtClean="0"/>
              <a:t>Dokuczanie słabszym,</a:t>
            </a:r>
            <a:endParaRPr lang="pl-PL" dirty="0"/>
          </a:p>
          <a:p>
            <a:r>
              <a:rPr lang="pl-PL" dirty="0" smtClean="0"/>
              <a:t>Ingerowanie </a:t>
            </a:r>
            <a:r>
              <a:rPr lang="pl-PL" dirty="0"/>
              <a:t>w cudzą </a:t>
            </a:r>
            <a:r>
              <a:rPr lang="pl-PL" dirty="0" smtClean="0"/>
              <a:t>własność (zabieranie </a:t>
            </a:r>
            <a:r>
              <a:rPr lang="pl-PL" dirty="0"/>
              <a:t>bez pozwolenia, chowanie</a:t>
            </a:r>
            <a:r>
              <a:rPr lang="pl-PL" dirty="0" smtClean="0"/>
              <a:t>),</a:t>
            </a:r>
            <a:endParaRPr lang="pl-PL" dirty="0"/>
          </a:p>
          <a:p>
            <a:r>
              <a:rPr lang="pl-PL" dirty="0" smtClean="0"/>
              <a:t>Odrzucanie </a:t>
            </a:r>
            <a:r>
              <a:rPr lang="pl-PL" dirty="0"/>
              <a:t>np. niedopuszczanie </a:t>
            </a:r>
            <a:r>
              <a:rPr lang="pl-PL" dirty="0" smtClean="0"/>
              <a:t>do wspólnych </a:t>
            </a:r>
            <a:r>
              <a:rPr lang="pl-PL" dirty="0"/>
              <a:t>gier i </a:t>
            </a:r>
            <a:r>
              <a:rPr lang="pl-PL" dirty="0" smtClean="0"/>
              <a:t>zabaw,</a:t>
            </a:r>
            <a:endParaRPr lang="pl-PL" dirty="0"/>
          </a:p>
          <a:p>
            <a:r>
              <a:rPr lang="pl-PL" dirty="0" smtClean="0"/>
              <a:t>Niszczenie </a:t>
            </a:r>
            <a:r>
              <a:rPr lang="pl-PL" dirty="0"/>
              <a:t>cudzej </a:t>
            </a:r>
            <a:r>
              <a:rPr lang="pl-PL" dirty="0" smtClean="0"/>
              <a:t>własności,</a:t>
            </a:r>
            <a:endParaRPr lang="pl-PL" dirty="0"/>
          </a:p>
          <a:p>
            <a:r>
              <a:rPr lang="pl-PL" dirty="0" smtClean="0"/>
              <a:t> </a:t>
            </a:r>
            <a:r>
              <a:rPr lang="pl-PL" dirty="0"/>
              <a:t>Obrażanie w </a:t>
            </a:r>
            <a:r>
              <a:rPr lang="pl-PL" dirty="0" smtClean="0"/>
              <a:t>Internecie.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Kiedy mediacje?</a:t>
            </a:r>
          </a:p>
        </p:txBody>
      </p:sp>
    </p:spTree>
    <p:extLst>
      <p:ext uri="{BB962C8B-B14F-4D97-AF65-F5344CB8AC3E}">
        <p14:creationId xmlns:p14="http://schemas.microsoft.com/office/powerpoint/2010/main" val="1666514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2564904"/>
            <a:ext cx="8568952" cy="3450696"/>
          </a:xfrm>
        </p:spPr>
        <p:txBody>
          <a:bodyPr>
            <a:normAutofit/>
          </a:bodyPr>
          <a:lstStyle/>
          <a:p>
            <a:r>
              <a:rPr lang="pl-PL" dirty="0" smtClean="0"/>
              <a:t>Zgłoś </a:t>
            </a:r>
            <a:r>
              <a:rPr lang="pl-PL" dirty="0"/>
              <a:t>się bezpośrednio do mediatora</a:t>
            </a:r>
            <a:br>
              <a:rPr lang="pl-PL" dirty="0"/>
            </a:br>
            <a:r>
              <a:rPr lang="pl-PL" dirty="0" smtClean="0"/>
              <a:t>rówieśniczego.</a:t>
            </a:r>
            <a:endParaRPr lang="pl-PL" dirty="0"/>
          </a:p>
          <a:p>
            <a:r>
              <a:rPr lang="pl-PL" dirty="0" smtClean="0"/>
              <a:t>Zgłoś </a:t>
            </a:r>
            <a:r>
              <a:rPr lang="pl-PL" dirty="0"/>
              <a:t>się </a:t>
            </a:r>
            <a:r>
              <a:rPr lang="pl-PL" dirty="0" smtClean="0"/>
              <a:t>do nauczyciela - </a:t>
            </a:r>
            <a:r>
              <a:rPr lang="pl-PL" dirty="0"/>
              <a:t>opiekuna </a:t>
            </a:r>
            <a:r>
              <a:rPr lang="pl-PL" dirty="0" smtClean="0"/>
              <a:t>mediatorów rówieśniczych.</a:t>
            </a:r>
            <a:endParaRPr lang="pl-PL" dirty="0"/>
          </a:p>
          <a:p>
            <a:r>
              <a:rPr lang="pl-PL" dirty="0" smtClean="0"/>
              <a:t>Zgłoś </a:t>
            </a:r>
            <a:r>
              <a:rPr lang="pl-PL" dirty="0"/>
              <a:t>się do wychowawcy lub innego</a:t>
            </a:r>
            <a:br>
              <a:rPr lang="pl-PL" dirty="0"/>
            </a:br>
            <a:r>
              <a:rPr lang="pl-PL" dirty="0"/>
              <a:t>nauczyciela – on na pewno przekaże </a:t>
            </a:r>
            <a:r>
              <a:rPr lang="pl-PL" dirty="0" smtClean="0"/>
              <a:t>sprawę odpowiedniej osobie.</a:t>
            </a:r>
            <a:r>
              <a:rPr lang="pl-PL" dirty="0"/>
              <a:t/>
            </a:r>
            <a:br>
              <a:rPr lang="pl-PL" dirty="0"/>
            </a:br>
            <a:endParaRPr lang="pl-PL" dirty="0" smtClean="0"/>
          </a:p>
          <a:p>
            <a:pPr marL="0" indent="0" algn="ctr">
              <a:buNone/>
            </a:pPr>
            <a:r>
              <a:rPr lang="pl-PL" b="1" dirty="0" smtClean="0"/>
              <a:t>Pamiętaj! </a:t>
            </a:r>
            <a:r>
              <a:rPr lang="pl-PL" b="1" dirty="0"/>
              <a:t>Masz prawo do </a:t>
            </a:r>
            <a:r>
              <a:rPr lang="pl-PL" b="1" dirty="0" smtClean="0"/>
              <a:t>mediacji </a:t>
            </a:r>
            <a:r>
              <a:rPr lang="pl-PL" b="1" dirty="0" smtClean="0">
                <a:sym typeface="Wingdings" panose="05000000000000000000" pitchFamily="2" charset="2"/>
              </a:rPr>
              <a:t></a:t>
            </a:r>
            <a:endParaRPr lang="pl-PL" b="1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Jak skorzystać z pomocy mediatorów?</a:t>
            </a:r>
          </a:p>
        </p:txBody>
      </p:sp>
    </p:spTree>
    <p:extLst>
      <p:ext uri="{BB962C8B-B14F-4D97-AF65-F5344CB8AC3E}">
        <p14:creationId xmlns:p14="http://schemas.microsoft.com/office/powerpoint/2010/main" val="419224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204864"/>
            <a:ext cx="8496944" cy="3849291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Mediator rówieśniczy zawsze zapyta o zgodę na</a:t>
            </a:r>
            <a:br>
              <a:rPr lang="pl-PL" dirty="0"/>
            </a:br>
            <a:r>
              <a:rPr lang="pl-PL" dirty="0" smtClean="0"/>
              <a:t>mediacje.</a:t>
            </a:r>
            <a:endParaRPr lang="pl-PL" dirty="0"/>
          </a:p>
          <a:p>
            <a:r>
              <a:rPr lang="pl-PL" dirty="0" smtClean="0"/>
              <a:t>Mediator </a:t>
            </a:r>
            <a:r>
              <a:rPr lang="pl-PL" dirty="0"/>
              <a:t>rówieśniczy dokładnie </a:t>
            </a:r>
            <a:r>
              <a:rPr lang="pl-PL" dirty="0" smtClean="0"/>
              <a:t>przedstawia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zasady i odpowie na wszystkie Twoje </a:t>
            </a:r>
            <a:r>
              <a:rPr lang="pl-PL" dirty="0" smtClean="0"/>
              <a:t>pytania</a:t>
            </a:r>
            <a:r>
              <a:rPr lang="pl-PL" dirty="0"/>
              <a:t>.</a:t>
            </a:r>
            <a:endParaRPr lang="pl-PL" dirty="0" smtClean="0"/>
          </a:p>
          <a:p>
            <a:r>
              <a:rPr lang="pl-PL" dirty="0" smtClean="0"/>
              <a:t>Mediator </a:t>
            </a:r>
            <a:r>
              <a:rPr lang="pl-PL" dirty="0"/>
              <a:t>rówieśniczy pozwoli Ci przedstawić</a:t>
            </a:r>
            <a:br>
              <a:rPr lang="pl-PL" dirty="0"/>
            </a:br>
            <a:r>
              <a:rPr lang="pl-PL" dirty="0"/>
              <a:t>Twoje </a:t>
            </a:r>
            <a:r>
              <a:rPr lang="pl-PL" dirty="0" smtClean="0"/>
              <a:t>stanowisko.</a:t>
            </a:r>
          </a:p>
          <a:p>
            <a:r>
              <a:rPr lang="pl-PL" dirty="0" smtClean="0"/>
              <a:t>Zostaniesz wysłuchany.</a:t>
            </a:r>
          </a:p>
          <a:p>
            <a:r>
              <a:rPr lang="pl-PL" dirty="0" smtClean="0"/>
              <a:t>Mediator </a:t>
            </a:r>
            <a:r>
              <a:rPr lang="pl-PL" dirty="0"/>
              <a:t>rówieśniczy zapyta, co jest dla Ciebie</a:t>
            </a:r>
            <a:br>
              <a:rPr lang="pl-PL" dirty="0"/>
            </a:br>
            <a:r>
              <a:rPr lang="pl-PL" dirty="0"/>
              <a:t>ważne. Zapyta także o Twoje propozycje</a:t>
            </a:r>
            <a:br>
              <a:rPr lang="pl-PL" dirty="0"/>
            </a:br>
            <a:r>
              <a:rPr lang="pl-PL" dirty="0"/>
              <a:t>rozwiązania </a:t>
            </a:r>
            <a:r>
              <a:rPr lang="pl-PL" dirty="0" smtClean="0"/>
              <a:t>konfliktu.</a:t>
            </a:r>
          </a:p>
          <a:p>
            <a:r>
              <a:rPr lang="pl-PL" dirty="0" smtClean="0"/>
              <a:t>Po zakończeniu mediacji zostaje spisana ugoda mediacyjna.</a:t>
            </a:r>
            <a:endParaRPr lang="pl-PL" dirty="0"/>
          </a:p>
          <a:p>
            <a:pPr marL="0" indent="0">
              <a:buNone/>
            </a:pPr>
            <a:endParaRPr lang="pl-PL" dirty="0" smtClean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przebiegają mediacje?</a:t>
            </a:r>
          </a:p>
        </p:txBody>
      </p:sp>
    </p:spTree>
    <p:extLst>
      <p:ext uri="{BB962C8B-B14F-4D97-AF65-F5344CB8AC3E}">
        <p14:creationId xmlns:p14="http://schemas.microsoft.com/office/powerpoint/2010/main" val="2989050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Grupę naszych szkolnych mediatorów rówieśniczych tworzą</a:t>
            </a:r>
            <a:r>
              <a:rPr lang="pl-PL" dirty="0" smtClean="0"/>
              <a:t>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251520" y="2060848"/>
            <a:ext cx="4247327" cy="4065632"/>
          </a:xfrm>
        </p:spPr>
        <p:txBody>
          <a:bodyPr>
            <a:normAutofit fontScale="92500" lnSpcReduction="20000"/>
          </a:bodyPr>
          <a:lstStyle/>
          <a:p>
            <a:endParaRPr lang="pl-PL" dirty="0" smtClean="0"/>
          </a:p>
          <a:p>
            <a:r>
              <a:rPr lang="pl-PL" dirty="0" smtClean="0"/>
              <a:t>Adam Wróbel VI a</a:t>
            </a:r>
            <a:endParaRPr lang="pl-PL" dirty="0"/>
          </a:p>
          <a:p>
            <a:r>
              <a:rPr lang="pl-PL" dirty="0" err="1"/>
              <a:t>Paulla</a:t>
            </a:r>
            <a:r>
              <a:rPr lang="pl-PL" dirty="0"/>
              <a:t> </a:t>
            </a:r>
            <a:r>
              <a:rPr lang="pl-PL" dirty="0" smtClean="0"/>
              <a:t>Nowak VI a</a:t>
            </a:r>
            <a:endParaRPr lang="pl-PL" dirty="0"/>
          </a:p>
          <a:p>
            <a:r>
              <a:rPr lang="pl-PL" dirty="0" smtClean="0"/>
              <a:t>Lena Potyka VII a</a:t>
            </a:r>
            <a:endParaRPr lang="pl-PL" dirty="0"/>
          </a:p>
          <a:p>
            <a:r>
              <a:rPr lang="pl-PL" dirty="0" smtClean="0"/>
              <a:t>Amelia Zawadzka VIII a</a:t>
            </a:r>
            <a:endParaRPr lang="pl-PL" dirty="0"/>
          </a:p>
          <a:p>
            <a:r>
              <a:rPr lang="pl-PL" dirty="0"/>
              <a:t>Oliwia </a:t>
            </a:r>
            <a:r>
              <a:rPr lang="pl-PL" dirty="0" smtClean="0"/>
              <a:t>Pniewska VIII a</a:t>
            </a:r>
            <a:endParaRPr lang="pl-PL" dirty="0"/>
          </a:p>
          <a:p>
            <a:r>
              <a:rPr lang="pl-PL" dirty="0"/>
              <a:t>Natalia </a:t>
            </a:r>
            <a:r>
              <a:rPr lang="pl-PL" dirty="0" smtClean="0"/>
              <a:t>Czernik VIII b</a:t>
            </a:r>
            <a:endParaRPr lang="pl-PL" dirty="0"/>
          </a:p>
          <a:p>
            <a:r>
              <a:rPr lang="pl-PL" dirty="0"/>
              <a:t>Maja </a:t>
            </a:r>
            <a:r>
              <a:rPr lang="pl-PL" dirty="0" err="1" smtClean="0"/>
              <a:t>Andrykowska</a:t>
            </a:r>
            <a:r>
              <a:rPr lang="pl-PL" dirty="0"/>
              <a:t> VIII b</a:t>
            </a:r>
          </a:p>
          <a:p>
            <a:r>
              <a:rPr lang="pl-PL" dirty="0"/>
              <a:t>Kinga </a:t>
            </a:r>
            <a:r>
              <a:rPr lang="pl-PL" dirty="0" smtClean="0"/>
              <a:t>Cebula </a:t>
            </a:r>
            <a:r>
              <a:rPr lang="pl-PL" dirty="0"/>
              <a:t>VIII b</a:t>
            </a:r>
          </a:p>
          <a:p>
            <a:r>
              <a:rPr lang="pl-PL" dirty="0"/>
              <a:t>Katarzyna </a:t>
            </a:r>
            <a:r>
              <a:rPr lang="pl-PL" dirty="0" smtClean="0"/>
              <a:t>Kalka </a:t>
            </a:r>
            <a:r>
              <a:rPr lang="pl-PL" dirty="0"/>
              <a:t>VIII b</a:t>
            </a:r>
          </a:p>
          <a:p>
            <a:r>
              <a:rPr lang="pl-PL" dirty="0"/>
              <a:t>Mateusz </a:t>
            </a:r>
            <a:r>
              <a:rPr lang="pl-PL" dirty="0" smtClean="0"/>
              <a:t>Strzelczyk </a:t>
            </a:r>
            <a:r>
              <a:rPr lang="pl-PL" dirty="0"/>
              <a:t>VIII b</a:t>
            </a:r>
          </a:p>
          <a:p>
            <a:pPr marL="0" indent="0">
              <a:buNone/>
            </a:pPr>
            <a:r>
              <a:rPr lang="pl-PL" dirty="0"/>
              <a:t> </a:t>
            </a:r>
          </a:p>
          <a:p>
            <a:pPr marL="0" indent="0">
              <a:buNone/>
            </a:pPr>
            <a:endParaRPr lang="pl-PL" dirty="0" smtClean="0"/>
          </a:p>
        </p:txBody>
      </p:sp>
      <p:sp>
        <p:nvSpPr>
          <p:cNvPr id="12" name="Symbol zastępczy zawartości 1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Users\admin\Desktop\20220620_1353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16832"/>
            <a:ext cx="5177341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123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pl-PL" sz="2700" dirty="0" smtClean="0"/>
              <a:t/>
            </a:r>
            <a:br>
              <a:rPr lang="pl-PL" sz="2700" dirty="0" smtClean="0"/>
            </a:br>
            <a:r>
              <a:rPr lang="pl-PL" sz="2700" dirty="0"/>
              <a:t/>
            </a:r>
            <a:br>
              <a:rPr lang="pl-PL" sz="2700" dirty="0"/>
            </a:br>
            <a:r>
              <a:rPr lang="pl-PL" sz="2700" dirty="0" smtClean="0"/>
              <a:t/>
            </a:r>
            <a:br>
              <a:rPr lang="pl-PL" sz="2700" dirty="0" smtClean="0"/>
            </a:br>
            <a:r>
              <a:rPr lang="pl-PL" sz="4000" dirty="0" smtClean="0"/>
              <a:t>Zachęcamy </a:t>
            </a:r>
            <a:r>
              <a:rPr lang="pl-PL" sz="4000" dirty="0"/>
              <a:t>do kontaktu z naszymi szkolnymi </a:t>
            </a:r>
            <a:r>
              <a:rPr lang="pl-PL" sz="4000" dirty="0" smtClean="0"/>
              <a:t>mediatorami rówieśniczymi </a:t>
            </a:r>
            <a:r>
              <a:rPr lang="pl-PL" sz="4000" dirty="0" smtClean="0">
                <a:sym typeface="Wingdings" panose="05000000000000000000" pitchFamily="2" charset="2"/>
              </a:rPr>
              <a:t></a:t>
            </a: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/>
              <a:t/>
            </a:r>
            <a:br>
              <a:rPr lang="pl-PL" sz="4000" dirty="0"/>
            </a:br>
            <a:endParaRPr lang="pl-PL" sz="4000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3"/>
          </p:nvPr>
        </p:nvSpPr>
        <p:spPr>
          <a:xfrm>
            <a:off x="251520" y="2132856"/>
            <a:ext cx="4436172" cy="39936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Codziennie </a:t>
            </a:r>
            <a:r>
              <a:rPr lang="pl-PL" dirty="0"/>
              <a:t>po 3 lekcji w sali 36 na II piętrze będzie pełniony dyżur </a:t>
            </a:r>
            <a:r>
              <a:rPr lang="pl-PL" dirty="0" smtClean="0"/>
              <a:t>mediacyjny podczas którego będzie można skorzystać z pomocy mediatorów rówieśniczych.</a:t>
            </a:r>
          </a:p>
          <a:p>
            <a:pPr marL="0" indent="0" algn="ctr">
              <a:buNone/>
            </a:pPr>
            <a:r>
              <a:rPr lang="pl-PL" dirty="0" smtClean="0"/>
              <a:t>Zapraszamy </a:t>
            </a:r>
            <a:r>
              <a:rPr lang="pl-PL" dirty="0" smtClean="0">
                <a:sym typeface="Wingdings" panose="05000000000000000000" pitchFamily="2" charset="2"/>
              </a:rPr>
              <a:t>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10" name="Symbol zastępczy zawartości 9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1" name="Picture 3" descr="C:\Users\admin\Desktop\20221004_1107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692" y="1700808"/>
            <a:ext cx="3988764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9371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ształt fali">
  <a:themeElements>
    <a:clrScheme name="Kształt fal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Kształt fal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ształt fal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504</TotalTime>
  <Words>309</Words>
  <Application>Microsoft Office PowerPoint</Application>
  <PresentationFormat>Pokaz na ekranie (4:3)</PresentationFormat>
  <Paragraphs>67</Paragraphs>
  <Slides>9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Kształt fali</vt:lpstr>
      <vt:lpstr>    Mediacje Rówieśnicze </vt:lpstr>
      <vt:lpstr> Co to są mediacje? </vt:lpstr>
      <vt:lpstr>Jak działają mediacje rówieśnicze?</vt:lpstr>
      <vt:lpstr>Zasady mediacji:</vt:lpstr>
      <vt:lpstr>Kiedy mediacje?</vt:lpstr>
      <vt:lpstr>Jak skorzystać z pomocy mediatorów?</vt:lpstr>
      <vt:lpstr>Jak przebiegają mediacje?</vt:lpstr>
      <vt:lpstr>Grupę naszych szkolnych mediatorów rówieśniczych tworzą:</vt:lpstr>
      <vt:lpstr>   Zachęcamy do kontaktu z naszymi szkolnymi mediatorami rówieśniczymi 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Mediacje Rówieśnicze</dc:title>
  <dc:creator>admin</dc:creator>
  <cp:lastModifiedBy>admin</cp:lastModifiedBy>
  <cp:revision>22</cp:revision>
  <dcterms:created xsi:type="dcterms:W3CDTF">2022-10-03T07:24:35Z</dcterms:created>
  <dcterms:modified xsi:type="dcterms:W3CDTF">2022-10-06T10:13:27Z</dcterms:modified>
</cp:coreProperties>
</file>