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4" r:id="rId2"/>
    <p:sldId id="256" r:id="rId3"/>
    <p:sldId id="271" r:id="rId4"/>
    <p:sldId id="262" r:id="rId5"/>
    <p:sldId id="273" r:id="rId6"/>
    <p:sldId id="261" r:id="rId7"/>
    <p:sldId id="267" r:id="rId8"/>
    <p:sldId id="260" r:id="rId9"/>
    <p:sldId id="259" r:id="rId10"/>
    <p:sldId id="276" r:id="rId11"/>
    <p:sldId id="266" r:id="rId12"/>
    <p:sldId id="265" r:id="rId13"/>
    <p:sldId id="275" r:id="rId14"/>
    <p:sldId id="268" r:id="rId15"/>
    <p:sldId id="277" r:id="rId16"/>
    <p:sldId id="272" r:id="rId1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p:scale>
          <a:sx n="100" d="100"/>
          <a:sy n="100" d="100"/>
        </p:scale>
        <p:origin x="-72"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2516428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295873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53158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244593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518573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3467850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249514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376295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325003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356990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E3A8DE5-9137-49C1-948F-0CCBAF4953F5}" type="datetimeFigureOut">
              <a:rPr lang="pl-PL" smtClean="0"/>
              <a:pPr/>
              <a:t>2020-12-09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185343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3000"/>
                <a:satMod val="150000"/>
                <a:shade val="98000"/>
                <a:lumMod val="102000"/>
              </a:schemeClr>
            </a:gs>
            <a:gs pos="100000">
              <a:schemeClr val="bg2">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A8DE5-9137-49C1-948F-0CCBAF4953F5}" type="datetimeFigureOut">
              <a:rPr lang="pl-PL" smtClean="0"/>
              <a:pPr/>
              <a:t>2020-12-09</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3AADE-8B51-46E8-93A8-5AD86F2066B6}" type="slidenum">
              <a:rPr lang="pl-PL" smtClean="0"/>
              <a:pPr/>
              <a:t>‹#›</a:t>
            </a:fld>
            <a:endParaRPr lang="pl-PL"/>
          </a:p>
        </p:txBody>
      </p:sp>
    </p:spTree>
    <p:extLst>
      <p:ext uri="{BB962C8B-B14F-4D97-AF65-F5344CB8AC3E}">
        <p14:creationId xmlns:p14="http://schemas.microsoft.com/office/powerpoint/2010/main" xmlns="" val="17923879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kurierhistoryczny.pl/artykul/epidemia-grypy-hiszpanki,610" TargetMode="External"/><Relationship Id="rId7" Type="http://schemas.openxmlformats.org/officeDocument/2006/relationships/hyperlink" Target="https://youtu.be/3x1aLAw_xkY" TargetMode="External"/><Relationship Id="rId2" Type="http://schemas.openxmlformats.org/officeDocument/2006/relationships/hyperlink" Target="https://www.polityka.pl/tygodnikpolityka/klasykipolityki/299519,1,hiszpanka-minela-tak-nagle-jak-sie-pojawila.read" TargetMode="External"/><Relationship Id="rId1" Type="http://schemas.openxmlformats.org/officeDocument/2006/relationships/slideLayout" Target="../slideLayouts/slideLayout2.xml"/><Relationship Id="rId6" Type="http://schemas.openxmlformats.org/officeDocument/2006/relationships/hyperlink" Target="https://youtu.be/s-Nse4wQ9Nk" TargetMode="External"/><Relationship Id="rId5" Type="http://schemas.openxmlformats.org/officeDocument/2006/relationships/hyperlink" Target="https://wcpit.pl/uploads/file/Uwaga_Grypa(3).pdf" TargetMode="External"/><Relationship Id="rId4" Type="http://schemas.openxmlformats.org/officeDocument/2006/relationships/hyperlink" Target="https://www.medonet.pl/koronawirus/to-musisz-wiedziec,grypa-hiszpanka--czego-nie-wiecie-o-najwiekszej-epidemii-w-historii-,artykul,43757339.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584100" y="0"/>
            <a:ext cx="9144002" cy="6858000"/>
          </a:xfrm>
          <a:prstGeom prst="rect">
            <a:avLst/>
          </a:prstGeom>
        </p:spPr>
      </p:pic>
    </p:spTree>
    <p:extLst>
      <p:ext uri="{BB962C8B-B14F-4D97-AF65-F5344CB8AC3E}">
        <p14:creationId xmlns:p14="http://schemas.microsoft.com/office/powerpoint/2010/main" xmlns="" val="2185888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a:stretch>
            <a:fillRect/>
          </a:stretch>
        </p:blipFill>
        <p:spPr>
          <a:xfrm>
            <a:off x="503681" y="218821"/>
            <a:ext cx="11184637" cy="6460288"/>
          </a:xfrm>
          <a:prstGeom prst="rect">
            <a:avLst/>
          </a:prstGeom>
        </p:spPr>
      </p:pic>
      <p:sp>
        <p:nvSpPr>
          <p:cNvPr id="2" name="Tytuł 1"/>
          <p:cNvSpPr>
            <a:spLocks noGrp="1"/>
          </p:cNvSpPr>
          <p:nvPr>
            <p:ph type="title"/>
          </p:nvPr>
        </p:nvSpPr>
        <p:spPr>
          <a:xfrm>
            <a:off x="611124" y="218821"/>
            <a:ext cx="11404092" cy="1325563"/>
          </a:xfrm>
        </p:spPr>
        <p:txBody>
          <a:bodyPr>
            <a:normAutofit/>
          </a:bodyPr>
          <a:lstStyle/>
          <a:p>
            <a:pPr algn="ctr"/>
            <a:endParaRPr lang="pl-PL" sz="3200" b="1" dirty="0">
              <a:solidFill>
                <a:srgbClr val="FF0000"/>
              </a:solidFill>
            </a:endParaRPr>
          </a:p>
        </p:txBody>
      </p:sp>
      <p:sp>
        <p:nvSpPr>
          <p:cNvPr id="3" name="Symbol zastępczy zawartości 2"/>
          <p:cNvSpPr>
            <a:spLocks noGrp="1"/>
          </p:cNvSpPr>
          <p:nvPr>
            <p:ph idx="1"/>
          </p:nvPr>
        </p:nvSpPr>
        <p:spPr/>
        <p:txBody>
          <a:bodyPr/>
          <a:lstStyle/>
          <a:p>
            <a:endParaRPr lang="pl-PL" dirty="0"/>
          </a:p>
        </p:txBody>
      </p:sp>
      <p:sp>
        <p:nvSpPr>
          <p:cNvPr id="4" name="Prostokąt 3"/>
          <p:cNvSpPr/>
          <p:nvPr/>
        </p:nvSpPr>
        <p:spPr>
          <a:xfrm>
            <a:off x="352424" y="2511083"/>
            <a:ext cx="4329303" cy="99630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Lewatywy – nawet z trującej rtęci!</a:t>
            </a:r>
            <a:endParaRPr lang="de-DE" b="1" dirty="0"/>
          </a:p>
          <a:p>
            <a:pPr algn="ctr"/>
            <a:r>
              <a:rPr lang="de-DE" dirty="0"/>
              <a:t>Einläufe - auch mit giftigem Quecksilber!</a:t>
            </a:r>
            <a:endParaRPr lang="pl-PL" dirty="0"/>
          </a:p>
        </p:txBody>
      </p:sp>
      <p:sp>
        <p:nvSpPr>
          <p:cNvPr id="5" name="Prostokąt 4"/>
          <p:cNvSpPr/>
          <p:nvPr/>
        </p:nvSpPr>
        <p:spPr>
          <a:xfrm>
            <a:off x="7413117" y="2995621"/>
            <a:ext cx="3767328" cy="56448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solidFill>
                  <a:schemeClr val="bg1"/>
                </a:solidFill>
              </a:rPr>
              <a:t>Upuszczanie krwi</a:t>
            </a:r>
            <a:endParaRPr lang="de-DE" b="1" dirty="0">
              <a:solidFill>
                <a:schemeClr val="bg1"/>
              </a:solidFill>
            </a:endParaRPr>
          </a:p>
          <a:p>
            <a:pPr algn="ctr"/>
            <a:r>
              <a:rPr lang="pl-PL" dirty="0" err="1"/>
              <a:t>Aderlass</a:t>
            </a:r>
            <a:endParaRPr lang="pl-PL" b="1" dirty="0">
              <a:solidFill>
                <a:schemeClr val="bg1"/>
              </a:solidFill>
            </a:endParaRPr>
          </a:p>
        </p:txBody>
      </p:sp>
      <p:sp>
        <p:nvSpPr>
          <p:cNvPr id="6" name="Prostokąt 5"/>
          <p:cNvSpPr/>
          <p:nvPr/>
        </p:nvSpPr>
        <p:spPr>
          <a:xfrm>
            <a:off x="380619" y="5071672"/>
            <a:ext cx="5577840" cy="161591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Bezsilni ludzie nosili naszyjniki z czosnku                i wdychali opary trujących gazów </a:t>
            </a:r>
            <a:endParaRPr lang="de-DE" b="1" dirty="0"/>
          </a:p>
          <a:p>
            <a:pPr algn="ctr"/>
            <a:r>
              <a:rPr lang="de-DE" dirty="0"/>
              <a:t>Machtlose Menschen trugen Knoblauchketten und atmeten die Dämpfe giftiger Gase ein</a:t>
            </a:r>
          </a:p>
          <a:p>
            <a:pPr algn="ctr"/>
            <a:endParaRPr lang="pl-PL" b="1" dirty="0"/>
          </a:p>
        </p:txBody>
      </p:sp>
      <p:sp>
        <p:nvSpPr>
          <p:cNvPr id="7" name="Prostokąt 6"/>
          <p:cNvSpPr/>
          <p:nvPr/>
        </p:nvSpPr>
        <p:spPr>
          <a:xfrm>
            <a:off x="4681727" y="1401911"/>
            <a:ext cx="5245989" cy="123282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Leżenie w łóżku i przyjmowanie dużej ilości płynów- najlepiej rosołu</a:t>
            </a:r>
            <a:endParaRPr lang="de-DE" b="1" dirty="0"/>
          </a:p>
          <a:p>
            <a:pPr algn="ctr"/>
            <a:r>
              <a:rPr lang="de-DE" dirty="0">
                <a:solidFill>
                  <a:schemeClr val="bg1"/>
                </a:solidFill>
              </a:rPr>
              <a:t>Im Bett liegen und viel Flüssigkeit trinken - vorzugsweise Brühe</a:t>
            </a:r>
            <a:endParaRPr lang="pl-PL" dirty="0">
              <a:solidFill>
                <a:schemeClr val="bg1"/>
              </a:solidFill>
            </a:endParaRPr>
          </a:p>
        </p:txBody>
      </p:sp>
      <p:sp>
        <p:nvSpPr>
          <p:cNvPr id="9" name="Prostokąt 8"/>
          <p:cNvSpPr/>
          <p:nvPr/>
        </p:nvSpPr>
        <p:spPr>
          <a:xfrm>
            <a:off x="8354568" y="4112822"/>
            <a:ext cx="2999232" cy="54930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Alkohol</a:t>
            </a:r>
          </a:p>
        </p:txBody>
      </p:sp>
      <p:sp>
        <p:nvSpPr>
          <p:cNvPr id="11" name="Prostokąt 10"/>
          <p:cNvSpPr/>
          <p:nvPr/>
        </p:nvSpPr>
        <p:spPr>
          <a:xfrm>
            <a:off x="250697" y="187501"/>
            <a:ext cx="3767329" cy="186249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Jak leczono hiszpankę ?</a:t>
            </a:r>
            <a:br>
              <a:rPr lang="pl-PL" b="1" dirty="0"/>
            </a:br>
            <a:r>
              <a:rPr lang="pl-PL" b="1" dirty="0">
                <a:solidFill>
                  <a:srgbClr val="FF0000"/>
                </a:solidFill>
              </a:rPr>
              <a:t>Próbowano „wszystkiego”                co mogłoby pomóc.</a:t>
            </a:r>
            <a:endParaRPr lang="de-DE" b="1" dirty="0">
              <a:solidFill>
                <a:srgbClr val="FF0000"/>
              </a:solidFill>
            </a:endParaRPr>
          </a:p>
          <a:p>
            <a:pPr algn="ctr"/>
            <a:r>
              <a:rPr lang="de-DE" dirty="0"/>
              <a:t>Wie wurde eine Spanierin behandelt? </a:t>
            </a:r>
            <a:r>
              <a:rPr lang="de-DE" dirty="0">
                <a:solidFill>
                  <a:srgbClr val="FF0000"/>
                </a:solidFill>
              </a:rPr>
              <a:t>"Alles", was helfen könnte, wurde versucht.</a:t>
            </a:r>
            <a:endParaRPr lang="pl-PL" dirty="0">
              <a:solidFill>
                <a:srgbClr val="FF0000"/>
              </a:solidFill>
            </a:endParaRPr>
          </a:p>
        </p:txBody>
      </p:sp>
      <p:sp>
        <p:nvSpPr>
          <p:cNvPr id="12" name="Prostokąt 11"/>
          <p:cNvSpPr/>
          <p:nvPr/>
        </p:nvSpPr>
        <p:spPr>
          <a:xfrm>
            <a:off x="838200" y="3788630"/>
            <a:ext cx="1838325" cy="51808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de-DE" b="1" dirty="0"/>
          </a:p>
          <a:p>
            <a:pPr algn="ctr"/>
            <a:r>
              <a:rPr lang="pl-PL" b="1" dirty="0"/>
              <a:t>Chinina</a:t>
            </a:r>
            <a:endParaRPr lang="de-DE" b="1" dirty="0"/>
          </a:p>
          <a:p>
            <a:pPr algn="ctr"/>
            <a:r>
              <a:rPr lang="de-DE" dirty="0"/>
              <a:t>Chinin</a:t>
            </a:r>
          </a:p>
          <a:p>
            <a:pPr algn="ctr"/>
            <a:endParaRPr lang="pl-PL" b="1" dirty="0"/>
          </a:p>
        </p:txBody>
      </p:sp>
      <p:sp>
        <p:nvSpPr>
          <p:cNvPr id="13" name="Prostokąt 12"/>
          <p:cNvSpPr/>
          <p:nvPr/>
        </p:nvSpPr>
        <p:spPr>
          <a:xfrm>
            <a:off x="8044051" y="4921935"/>
            <a:ext cx="3767328" cy="161591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Dożylne podawanie kamfory                    i strychniny</a:t>
            </a:r>
            <a:endParaRPr lang="de-DE" b="1" dirty="0"/>
          </a:p>
          <a:p>
            <a:pPr algn="ctr"/>
            <a:r>
              <a:rPr lang="de-DE" dirty="0"/>
              <a:t>Intravenöse Verabreichung von Kampfer und Strychnin</a:t>
            </a:r>
            <a:endParaRPr lang="pl-PL" dirty="0"/>
          </a:p>
        </p:txBody>
      </p:sp>
      <p:sp>
        <p:nvSpPr>
          <p:cNvPr id="15" name="Prostokąt 14"/>
          <p:cNvSpPr/>
          <p:nvPr/>
        </p:nvSpPr>
        <p:spPr>
          <a:xfrm>
            <a:off x="3837433" y="3571123"/>
            <a:ext cx="4206618" cy="135928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Wytwarzanie sztucznych ropni – wstrzykiwanie terpentyny</a:t>
            </a:r>
            <a:endParaRPr lang="de-DE" b="1" dirty="0"/>
          </a:p>
          <a:p>
            <a:pPr algn="ctr"/>
            <a:r>
              <a:rPr lang="pl-PL" dirty="0" err="1"/>
              <a:t>Produktion</a:t>
            </a:r>
            <a:r>
              <a:rPr lang="pl-PL" dirty="0"/>
              <a:t> </a:t>
            </a:r>
            <a:r>
              <a:rPr lang="pl-PL" dirty="0" err="1"/>
              <a:t>künstlicher</a:t>
            </a:r>
            <a:r>
              <a:rPr lang="pl-PL" dirty="0"/>
              <a:t> </a:t>
            </a:r>
            <a:r>
              <a:rPr lang="pl-PL" dirty="0" err="1"/>
              <a:t>Abszesse</a:t>
            </a:r>
            <a:r>
              <a:rPr lang="pl-PL" dirty="0"/>
              <a:t> - </a:t>
            </a:r>
            <a:r>
              <a:rPr lang="pl-PL" dirty="0" err="1"/>
              <a:t>Terpentininjektion</a:t>
            </a:r>
            <a:endParaRPr lang="pl-PL" dirty="0"/>
          </a:p>
        </p:txBody>
      </p:sp>
      <p:sp>
        <p:nvSpPr>
          <p:cNvPr id="16" name="Prostokąt 15"/>
          <p:cNvSpPr/>
          <p:nvPr/>
        </p:nvSpPr>
        <p:spPr>
          <a:xfrm>
            <a:off x="8044051" y="233970"/>
            <a:ext cx="3767329" cy="107361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Podawano różne surowice</a:t>
            </a:r>
            <a:endParaRPr lang="de-DE" b="1" dirty="0"/>
          </a:p>
          <a:p>
            <a:pPr algn="ctr"/>
            <a:r>
              <a:rPr lang="de-DE" dirty="0"/>
              <a:t>Es wurden verschiedene Seren verabreicht</a:t>
            </a:r>
            <a:endParaRPr lang="pl-PL" b="1" dirty="0"/>
          </a:p>
        </p:txBody>
      </p:sp>
    </p:spTree>
    <p:extLst>
      <p:ext uri="{BB962C8B-B14F-4D97-AF65-F5344CB8AC3E}">
        <p14:creationId xmlns:p14="http://schemas.microsoft.com/office/powerpoint/2010/main" xmlns="" val="195209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1000"/>
                                        <p:tgtEl>
                                          <p:spTgt spid="6"/>
                                        </p:tgtEl>
                                      </p:cBhvr>
                                    </p:animEffect>
                                    <p:anim calcmode="lin" valueType="num">
                                      <p:cBhvr>
                                        <p:cTn id="76" dur="1000" fill="hold"/>
                                        <p:tgtEl>
                                          <p:spTgt spid="6"/>
                                        </p:tgtEl>
                                        <p:attrNameLst>
                                          <p:attrName>ppt_x</p:attrName>
                                        </p:attrNameLst>
                                      </p:cBhvr>
                                      <p:tavLst>
                                        <p:tav tm="0">
                                          <p:val>
                                            <p:strVal val="#ppt_x"/>
                                          </p:val>
                                        </p:tav>
                                        <p:tav tm="100000">
                                          <p:val>
                                            <p:strVal val="#ppt_x"/>
                                          </p:val>
                                        </p:tav>
                                      </p:tavLst>
                                    </p:anim>
                                    <p:anim calcmode="lin" valueType="num">
                                      <p:cBhvr>
                                        <p:cTn id="7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2" grpId="0" animBg="1"/>
      <p:bldP spid="13"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17576" y="327776"/>
            <a:ext cx="10515600" cy="1325563"/>
          </a:xfrm>
        </p:spPr>
        <p:txBody>
          <a:bodyPr/>
          <a:lstStyle/>
          <a:p>
            <a:pPr algn="ctr"/>
            <a:r>
              <a:rPr lang="pl-PL" b="1" dirty="0"/>
              <a:t>Hiszpanka a aspiryna</a:t>
            </a:r>
            <a:r>
              <a:rPr lang="de-DE" b="1" dirty="0"/>
              <a:t/>
            </a:r>
            <a:br>
              <a:rPr lang="de-DE" b="1" dirty="0"/>
            </a:br>
            <a:r>
              <a:rPr lang="de-DE" b="1" dirty="0"/>
              <a:t>Spanische Grippe und Aspirin</a:t>
            </a:r>
            <a:endParaRPr lang="pl-PL" b="1" dirty="0"/>
          </a:p>
        </p:txBody>
      </p:sp>
      <p:pic>
        <p:nvPicPr>
          <p:cNvPr id="4" name="Symbol zastępczy zawartości 3"/>
          <p:cNvPicPr>
            <a:picLocks noGrp="1" noChangeAspect="1"/>
          </p:cNvPicPr>
          <p:nvPr>
            <p:ph idx="1"/>
          </p:nvPr>
        </p:nvPicPr>
        <p:blipFill>
          <a:blip r:embed="rId2"/>
          <a:stretch>
            <a:fillRect/>
          </a:stretch>
        </p:blipFill>
        <p:spPr>
          <a:xfrm>
            <a:off x="252097" y="4400550"/>
            <a:ext cx="2265910" cy="2260040"/>
          </a:xfrm>
          <a:prstGeom prst="rect">
            <a:avLst/>
          </a:prstGeom>
        </p:spPr>
      </p:pic>
      <p:pic>
        <p:nvPicPr>
          <p:cNvPr id="6" name="Obraz 5"/>
          <p:cNvPicPr>
            <a:picLocks noChangeAspect="1"/>
          </p:cNvPicPr>
          <p:nvPr/>
        </p:nvPicPr>
        <p:blipFill>
          <a:blip r:embed="rId2"/>
          <a:stretch>
            <a:fillRect/>
          </a:stretch>
        </p:blipFill>
        <p:spPr>
          <a:xfrm>
            <a:off x="10278250" y="327776"/>
            <a:ext cx="1657718" cy="1653424"/>
          </a:xfrm>
          <a:prstGeom prst="rect">
            <a:avLst/>
          </a:prstGeom>
        </p:spPr>
      </p:pic>
      <p:sp>
        <p:nvSpPr>
          <p:cNvPr id="9" name="Prostokąt 8"/>
          <p:cNvSpPr/>
          <p:nvPr/>
        </p:nvSpPr>
        <p:spPr>
          <a:xfrm rot="847514">
            <a:off x="1552653" y="2789530"/>
            <a:ext cx="9473806" cy="21031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pl-PL" sz="2000" b="1" dirty="0"/>
              <a:t>Istnieje hipoteza, że duże dawki aspiryny i wywoływane przez                        to efekty uboczne, mogły być czynnikiem zwiększającym śmiertelność pandemii.</a:t>
            </a:r>
            <a:endParaRPr lang="de-DE" sz="2000" b="1" dirty="0"/>
          </a:p>
          <a:p>
            <a:pPr algn="just"/>
            <a:r>
              <a:rPr lang="de-DE" sz="2000" dirty="0"/>
              <a:t>Es wird vermutet, dass hohe Aspirin-Dosen und die damit verbundenen Nebenwirkungen ein Faktor für die Erhöhung der Sterblichkeitsrate der Pandemie gewesen sein könnten.</a:t>
            </a:r>
            <a:endParaRPr lang="pl-PL" sz="2000" dirty="0"/>
          </a:p>
        </p:txBody>
      </p:sp>
    </p:spTree>
    <p:extLst>
      <p:ext uri="{BB962C8B-B14F-4D97-AF65-F5344CB8AC3E}">
        <p14:creationId xmlns:p14="http://schemas.microsoft.com/office/powerpoint/2010/main" xmlns="" val="13589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Obraz 3"/>
          <p:cNvPicPr>
            <a:picLocks noChangeAspect="1"/>
          </p:cNvPicPr>
          <p:nvPr/>
        </p:nvPicPr>
        <p:blipFill>
          <a:blip r:embed="rId2"/>
          <a:stretch>
            <a:fillRect/>
          </a:stretch>
        </p:blipFill>
        <p:spPr>
          <a:xfrm>
            <a:off x="321534" y="1313656"/>
            <a:ext cx="4182218" cy="5724640"/>
          </a:xfrm>
          <a:prstGeom prst="rect">
            <a:avLst/>
          </a:prstGeom>
          <a:ln>
            <a:noFill/>
          </a:ln>
          <a:effectLst>
            <a:outerShdw blurRad="190500" algn="tl" rotWithShape="0">
              <a:srgbClr val="000000">
                <a:alpha val="70000"/>
              </a:srgbClr>
            </a:outerShdw>
          </a:effectLst>
        </p:spPr>
      </p:pic>
      <p:sp>
        <p:nvSpPr>
          <p:cNvPr id="6" name="Prostokąt 5"/>
          <p:cNvSpPr/>
          <p:nvPr/>
        </p:nvSpPr>
        <p:spPr>
          <a:xfrm>
            <a:off x="321534" y="63070"/>
            <a:ext cx="11381505" cy="1178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de-DE" b="1" dirty="0"/>
          </a:p>
          <a:p>
            <a:pPr algn="ctr"/>
            <a:r>
              <a:rPr lang="pl-PL" sz="1600" b="1" dirty="0"/>
              <a:t>W grudniu 1918 r. lekarze już wiedzieli, że zakażenie przenosi się drogą kropelkową </a:t>
            </a:r>
          </a:p>
          <a:p>
            <a:pPr algn="ctr"/>
            <a:r>
              <a:rPr lang="pl-PL" sz="1600" b="1" dirty="0"/>
              <a:t>poprzez kichanie, kaszel, czy przy kontakcie zainfekowanych dłoni z ustami.</a:t>
            </a:r>
            <a:endParaRPr lang="de-DE" sz="1600" b="1" dirty="0"/>
          </a:p>
          <a:p>
            <a:pPr algn="ctr"/>
            <a:r>
              <a:rPr lang="de-DE" sz="1600" dirty="0"/>
              <a:t>Bereits im Dezember 1918 wussten die Ärzte, dass die Infektion durch Tröpfchen aus der Luft übertragen </a:t>
            </a:r>
            <a:r>
              <a:rPr lang="de-DE" sz="1600" dirty="0" smtClean="0"/>
              <a:t>wurde.</a:t>
            </a:r>
            <a:endParaRPr lang="de-DE" sz="1600" dirty="0"/>
          </a:p>
          <a:p>
            <a:pPr algn="ctr"/>
            <a:r>
              <a:rPr lang="de-DE" sz="1600" dirty="0"/>
              <a:t>D</a:t>
            </a:r>
            <a:r>
              <a:rPr lang="de-DE" sz="1600" dirty="0" smtClean="0"/>
              <a:t>urch </a:t>
            </a:r>
            <a:r>
              <a:rPr lang="de-DE" sz="1600" dirty="0"/>
              <a:t>Niesen, Husten oder wenn infizierte Hände mit dem Mund in Kontakt kommen.</a:t>
            </a:r>
          </a:p>
          <a:p>
            <a:pPr algn="ctr"/>
            <a:endParaRPr lang="pl-PL" b="1" dirty="0"/>
          </a:p>
        </p:txBody>
      </p:sp>
      <p:sp>
        <p:nvSpPr>
          <p:cNvPr id="7" name="Prostokąt 6"/>
          <p:cNvSpPr/>
          <p:nvPr/>
        </p:nvSpPr>
        <p:spPr>
          <a:xfrm>
            <a:off x="4503750" y="1398536"/>
            <a:ext cx="7363516" cy="169175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pl-PL" sz="1600" b="1" dirty="0"/>
              <a:t>We wrześniu 1918 roku Czerwony Krzyż zalecił stosowanie dwuwarstwowych maseczek z gazy, aby powstrzymać rozprzestrzenianie się choroby.</a:t>
            </a:r>
            <a:endParaRPr lang="de-DE" sz="1600" b="1" dirty="0"/>
          </a:p>
          <a:p>
            <a:pPr algn="just"/>
            <a:r>
              <a:rPr lang="de-DE" sz="1600" dirty="0"/>
              <a:t>Im September 1918 empfahl das Rote Kreuz die Verwendung von zweischichtigen Mullmasken, um die Ausbreitung der Krankheit einzudämmen.</a:t>
            </a:r>
            <a:endParaRPr lang="pl-PL" sz="1600" dirty="0"/>
          </a:p>
        </p:txBody>
      </p:sp>
      <p:sp>
        <p:nvSpPr>
          <p:cNvPr id="9" name="Prostokąt 8"/>
          <p:cNvSpPr/>
          <p:nvPr/>
        </p:nvSpPr>
        <p:spPr>
          <a:xfrm>
            <a:off x="4503750" y="3186585"/>
            <a:ext cx="7363514" cy="65571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600" b="1" dirty="0"/>
              <a:t>Odwoływano imprezy masowe.</a:t>
            </a:r>
            <a:endParaRPr lang="de-DE" sz="1600" b="1" dirty="0"/>
          </a:p>
          <a:p>
            <a:pPr algn="ctr"/>
            <a:r>
              <a:rPr lang="pl-PL" sz="1600" dirty="0" err="1"/>
              <a:t>Massenveranstaltungen</a:t>
            </a:r>
            <a:r>
              <a:rPr lang="pl-PL" sz="1600" dirty="0"/>
              <a:t> </a:t>
            </a:r>
            <a:r>
              <a:rPr lang="pl-PL" sz="1600" dirty="0" err="1"/>
              <a:t>wurden</a:t>
            </a:r>
            <a:r>
              <a:rPr lang="pl-PL" sz="1600" dirty="0"/>
              <a:t> </a:t>
            </a:r>
            <a:r>
              <a:rPr lang="pl-PL" sz="1600" dirty="0" err="1"/>
              <a:t>abgesagt</a:t>
            </a:r>
            <a:r>
              <a:rPr lang="pl-PL" sz="1600" dirty="0"/>
              <a:t>.</a:t>
            </a:r>
            <a:endParaRPr lang="pl-PL" sz="1600" b="1" dirty="0"/>
          </a:p>
        </p:txBody>
      </p:sp>
      <p:sp>
        <p:nvSpPr>
          <p:cNvPr id="10" name="Prostokąt 9"/>
          <p:cNvSpPr/>
          <p:nvPr/>
        </p:nvSpPr>
        <p:spPr>
          <a:xfrm>
            <a:off x="4506954" y="4668738"/>
            <a:ext cx="7363512" cy="51071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pl-PL" sz="1600" b="1" dirty="0"/>
              <a:t>Zaostrzono reżim sanitarny.</a:t>
            </a:r>
            <a:endParaRPr lang="de-DE" sz="1600" b="1" dirty="0"/>
          </a:p>
          <a:p>
            <a:pPr algn="ctr"/>
            <a:r>
              <a:rPr lang="pl-PL" sz="1600" dirty="0" smtClean="0"/>
              <a:t>D</a:t>
            </a:r>
            <a:r>
              <a:rPr lang="de-DE" sz="1600" dirty="0" err="1" smtClean="0"/>
              <a:t>ie</a:t>
            </a:r>
            <a:r>
              <a:rPr lang="pl-PL" sz="1600" dirty="0" smtClean="0"/>
              <a:t> Sanitär</a:t>
            </a:r>
            <a:r>
              <a:rPr lang="de-DE" sz="1600" dirty="0" err="1" smtClean="0"/>
              <a:t>bestimmungen</a:t>
            </a:r>
            <a:r>
              <a:rPr lang="pl-PL" sz="1600" dirty="0" smtClean="0"/>
              <a:t> </a:t>
            </a:r>
            <a:r>
              <a:rPr lang="pl-PL" sz="1600" dirty="0"/>
              <a:t>wurde verschärft</a:t>
            </a:r>
            <a:r>
              <a:rPr lang="pl-PL" dirty="0"/>
              <a:t>.</a:t>
            </a:r>
          </a:p>
        </p:txBody>
      </p:sp>
      <p:sp>
        <p:nvSpPr>
          <p:cNvPr id="11" name="Prostokąt 10"/>
          <p:cNvSpPr/>
          <p:nvPr/>
        </p:nvSpPr>
        <p:spPr>
          <a:xfrm>
            <a:off x="4466034" y="5358991"/>
            <a:ext cx="7369699" cy="48044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600" b="1" dirty="0"/>
              <a:t>Wprowadzono kwarantannę.</a:t>
            </a:r>
            <a:endParaRPr lang="de-DE" sz="1600" b="1" dirty="0"/>
          </a:p>
          <a:p>
            <a:pPr algn="ctr"/>
            <a:r>
              <a:rPr lang="pl-PL" sz="1600" dirty="0"/>
              <a:t>Quarantäne </a:t>
            </a:r>
            <a:r>
              <a:rPr lang="de-DE" sz="1600" dirty="0" smtClean="0"/>
              <a:t>wurde eingeführt</a:t>
            </a:r>
            <a:endParaRPr lang="pl-PL" sz="1600" b="1" dirty="0"/>
          </a:p>
        </p:txBody>
      </p:sp>
      <p:sp>
        <p:nvSpPr>
          <p:cNvPr id="12" name="Prostokąt 11"/>
          <p:cNvSpPr/>
          <p:nvPr/>
        </p:nvSpPr>
        <p:spPr>
          <a:xfrm>
            <a:off x="4487987" y="5996194"/>
            <a:ext cx="7363512" cy="64394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600" b="1" dirty="0"/>
              <a:t>Znaczono domy, w których wystąpiła grypa.</a:t>
            </a:r>
            <a:endParaRPr lang="de-DE" sz="1600" b="1" dirty="0"/>
          </a:p>
          <a:p>
            <a:pPr algn="ctr"/>
            <a:r>
              <a:rPr lang="de-DE" sz="1600" dirty="0"/>
              <a:t>Von der Grippe betroffene Häuser wurden markiert</a:t>
            </a:r>
            <a:r>
              <a:rPr lang="de-DE" dirty="0"/>
              <a:t>.</a:t>
            </a:r>
            <a:endParaRPr lang="pl-PL" b="1" dirty="0"/>
          </a:p>
        </p:txBody>
      </p:sp>
      <p:sp>
        <p:nvSpPr>
          <p:cNvPr id="13" name="Prostokąt 12"/>
          <p:cNvSpPr/>
          <p:nvPr/>
        </p:nvSpPr>
        <p:spPr>
          <a:xfrm>
            <a:off x="4513277" y="4038303"/>
            <a:ext cx="7363512" cy="50394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Zamykano szkoły.</a:t>
            </a:r>
            <a:endParaRPr lang="de-DE" b="1" dirty="0"/>
          </a:p>
          <a:p>
            <a:pPr algn="ctr"/>
            <a:r>
              <a:rPr lang="pl-PL" dirty="0" err="1"/>
              <a:t>Die</a:t>
            </a:r>
            <a:r>
              <a:rPr lang="pl-PL" dirty="0"/>
              <a:t> </a:t>
            </a:r>
            <a:r>
              <a:rPr lang="pl-PL" dirty="0" err="1"/>
              <a:t>Schulen</a:t>
            </a:r>
            <a:r>
              <a:rPr lang="pl-PL" dirty="0"/>
              <a:t> </a:t>
            </a:r>
            <a:r>
              <a:rPr lang="de-DE" dirty="0"/>
              <a:t>wurden </a:t>
            </a:r>
            <a:r>
              <a:rPr lang="de-DE" dirty="0" err="1"/>
              <a:t>ge</a:t>
            </a:r>
            <a:r>
              <a:rPr lang="pl-PL" dirty="0" err="1"/>
              <a:t>schlossen</a:t>
            </a:r>
            <a:r>
              <a:rPr lang="pl-PL" b="1" dirty="0"/>
              <a:t>.</a:t>
            </a:r>
          </a:p>
        </p:txBody>
      </p:sp>
      <p:sp>
        <p:nvSpPr>
          <p:cNvPr id="3" name="Rectangle 1">
            <a:extLst>
              <a:ext uri="{FF2B5EF4-FFF2-40B4-BE49-F238E27FC236}">
                <a16:creationId xmlns:a16="http://schemas.microsoft.com/office/drawing/2014/main" xmlns="" id="{87B57405-7DD6-45AE-8084-940458CBC39D}"/>
              </a:ext>
            </a:extLst>
          </p:cNvPr>
          <p:cNvSpPr>
            <a:spLocks noChangeArrowheads="1"/>
          </p:cNvSpPr>
          <p:nvPr/>
        </p:nvSpPr>
        <p:spPr bwMode="auto">
          <a:xfrm>
            <a:off x="0" y="0"/>
            <a:ext cx="0" cy="457200"/>
          </a:xfrm>
          <a:prstGeom prst="rect">
            <a:avLst/>
          </a:prstGeom>
          <a:solidFill>
            <a:srgbClr val="F8F9F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pl-PL" sz="2100" b="0" i="0" u="none" strike="noStrike" cap="none" normalizeH="0" baseline="0">
                <a:ln>
                  <a:noFill/>
                </a:ln>
                <a:solidFill>
                  <a:srgbClr val="202124"/>
                </a:solidFill>
                <a:effectLst/>
                <a:latin typeface="inherit"/>
                <a:cs typeface="Arial" panose="020B0604020202020204" pitchFamily="34" charset="0"/>
              </a:rPr>
              <a:t>Die Schulen schlossen.</a:t>
            </a:r>
            <a:endParaRPr kumimoji="0" lang="de-DE"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294326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46057" y="1477734"/>
            <a:ext cx="10515600" cy="993264"/>
          </a:xfrm>
        </p:spPr>
        <p:txBody>
          <a:bodyPr>
            <a:normAutofit fontScale="90000"/>
          </a:bodyPr>
          <a:lstStyle/>
          <a:p>
            <a:pPr algn="ctr"/>
            <a:r>
              <a:rPr lang="pl-PL" sz="4000" b="1" dirty="0"/>
              <a:t>HISTORIA LUBI SIĘ POWTARZAĆ…</a:t>
            </a:r>
            <a:r>
              <a:rPr lang="de-DE" sz="4000" b="1" dirty="0"/>
              <a:t/>
            </a:r>
            <a:br>
              <a:rPr lang="de-DE" sz="4000" b="1" dirty="0"/>
            </a:br>
            <a:r>
              <a:rPr lang="de-DE" sz="4000" b="1" dirty="0"/>
              <a:t>GESCHICHTE WIEDERHOLT SICH…</a:t>
            </a:r>
            <a:endParaRPr lang="pl-PL" sz="4000" b="1" dirty="0"/>
          </a:p>
        </p:txBody>
      </p:sp>
      <p:sp>
        <p:nvSpPr>
          <p:cNvPr id="5" name="Symbol zastępczy zawartości 4"/>
          <p:cNvSpPr>
            <a:spLocks noGrp="1"/>
          </p:cNvSpPr>
          <p:nvPr>
            <p:ph idx="1"/>
          </p:nvPr>
        </p:nvSpPr>
        <p:spPr>
          <a:xfrm>
            <a:off x="952499" y="3267076"/>
            <a:ext cx="9988765" cy="1119928"/>
          </a:xfrm>
          <a:prstGeom prst="rect">
            <a:avLst/>
          </a:prstGeom>
        </p:spPr>
        <p:style>
          <a:lnRef idx="2">
            <a:schemeClr val="accent4"/>
          </a:lnRef>
          <a:fillRef idx="1">
            <a:schemeClr val="lt1"/>
          </a:fillRef>
          <a:effectRef idx="0">
            <a:schemeClr val="accent4"/>
          </a:effectRef>
          <a:fontRef idx="minor">
            <a:schemeClr val="dk1"/>
          </a:fontRef>
        </p:style>
        <p:txBody>
          <a:bodyPr rtlCol="0" anchor="ctr">
            <a:normAutofit fontScale="92500" lnSpcReduction="10000"/>
          </a:bodyPr>
          <a:lstStyle/>
          <a:p>
            <a:pPr marL="457200" lvl="1" indent="0" algn="ctr">
              <a:buNone/>
            </a:pPr>
            <a:endParaRPr lang="de-DE" b="1" dirty="0">
              <a:solidFill>
                <a:srgbClr val="FF0000"/>
              </a:solidFill>
            </a:endParaRPr>
          </a:p>
          <a:p>
            <a:pPr marL="457200" lvl="1" indent="0" algn="ctr">
              <a:buNone/>
            </a:pPr>
            <a:r>
              <a:rPr lang="pl-PL" b="1" dirty="0">
                <a:solidFill>
                  <a:srgbClr val="FF0000"/>
                </a:solidFill>
              </a:rPr>
              <a:t>Zdjęcia sprzed 100 lat - czy coś Wam przypominają?</a:t>
            </a:r>
            <a:endParaRPr lang="de-DE" b="1" dirty="0">
              <a:solidFill>
                <a:srgbClr val="FF0000"/>
              </a:solidFill>
            </a:endParaRPr>
          </a:p>
          <a:p>
            <a:pPr marL="457200" lvl="1" indent="0" algn="ctr">
              <a:buNone/>
            </a:pPr>
            <a:r>
              <a:rPr lang="de-DE" b="1" dirty="0">
                <a:solidFill>
                  <a:srgbClr val="FF0000"/>
                </a:solidFill>
              </a:rPr>
              <a:t>Fotos von vor 100 Jahren - erinnern sie </a:t>
            </a:r>
            <a:r>
              <a:rPr lang="pl-PL" b="1" dirty="0">
                <a:solidFill>
                  <a:srgbClr val="FF0000"/>
                </a:solidFill>
              </a:rPr>
              <a:t>S</a:t>
            </a:r>
            <a:r>
              <a:rPr lang="de-DE" b="1" dirty="0" smtClean="0">
                <a:solidFill>
                  <a:srgbClr val="FF0000"/>
                </a:solidFill>
              </a:rPr>
              <a:t>ich </a:t>
            </a:r>
            <a:r>
              <a:rPr lang="de-DE" b="1" dirty="0">
                <a:solidFill>
                  <a:srgbClr val="FF0000"/>
                </a:solidFill>
              </a:rPr>
              <a:t>an irgendetwas?</a:t>
            </a:r>
          </a:p>
          <a:p>
            <a:pPr marL="457200" lvl="1" indent="0" algn="ctr">
              <a:buNone/>
            </a:pPr>
            <a:endParaRPr lang="pl-PL" b="1" dirty="0">
              <a:solidFill>
                <a:srgbClr val="FF0000"/>
              </a:solidFill>
            </a:endParaRPr>
          </a:p>
        </p:txBody>
      </p:sp>
    </p:spTree>
    <p:extLst>
      <p:ext uri="{BB962C8B-B14F-4D97-AF65-F5344CB8AC3E}">
        <p14:creationId xmlns:p14="http://schemas.microsoft.com/office/powerpoint/2010/main" xmlns="" val="155705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heel(1)">
                                      <p:cBhvr>
                                        <p:cTn id="14" dur="2000"/>
                                        <p:tgtEl>
                                          <p:spTgt spid="5">
                                            <p:bg/>
                                          </p:spTgt>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heel(1)">
                                      <p:cBhvr>
                                        <p:cTn id="20"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2"/>
          <a:stretch>
            <a:fillRect/>
          </a:stretch>
        </p:blipFill>
        <p:spPr>
          <a:xfrm>
            <a:off x="3964015" y="3546033"/>
            <a:ext cx="4510577" cy="2561133"/>
          </a:xfrm>
          <a:prstGeom prst="rect">
            <a:avLst/>
          </a:prstGeom>
          <a:ln>
            <a:noFill/>
          </a:ln>
          <a:effectLst>
            <a:softEdge rad="112500"/>
          </a:effectLst>
        </p:spPr>
      </p:pic>
      <p:pic>
        <p:nvPicPr>
          <p:cNvPr id="5" name="Obraz 4"/>
          <p:cNvPicPr>
            <a:picLocks noChangeAspect="1"/>
          </p:cNvPicPr>
          <p:nvPr/>
        </p:nvPicPr>
        <p:blipFill>
          <a:blip r:embed="rId3"/>
          <a:stretch>
            <a:fillRect/>
          </a:stretch>
        </p:blipFill>
        <p:spPr>
          <a:xfrm>
            <a:off x="88408" y="84383"/>
            <a:ext cx="4214759" cy="2950331"/>
          </a:xfrm>
          <a:prstGeom prst="rect">
            <a:avLst/>
          </a:prstGeom>
          <a:ln>
            <a:noFill/>
          </a:ln>
          <a:effectLst>
            <a:softEdge rad="112500"/>
          </a:effectLst>
        </p:spPr>
      </p:pic>
      <p:pic>
        <p:nvPicPr>
          <p:cNvPr id="7" name="Obraz 6"/>
          <p:cNvPicPr>
            <a:picLocks noChangeAspect="1"/>
          </p:cNvPicPr>
          <p:nvPr/>
        </p:nvPicPr>
        <p:blipFill>
          <a:blip r:embed="rId4"/>
          <a:stretch>
            <a:fillRect/>
          </a:stretch>
        </p:blipFill>
        <p:spPr>
          <a:xfrm>
            <a:off x="8779971" y="3638035"/>
            <a:ext cx="3440624" cy="2580468"/>
          </a:xfrm>
          <a:prstGeom prst="rect">
            <a:avLst/>
          </a:prstGeom>
          <a:ln>
            <a:noFill/>
          </a:ln>
          <a:effectLst>
            <a:softEdge rad="112500"/>
          </a:effectLst>
        </p:spPr>
      </p:pic>
      <p:pic>
        <p:nvPicPr>
          <p:cNvPr id="10" name="Obraz 9"/>
          <p:cNvPicPr>
            <a:picLocks noChangeAspect="1"/>
          </p:cNvPicPr>
          <p:nvPr/>
        </p:nvPicPr>
        <p:blipFill>
          <a:blip r:embed="rId5"/>
          <a:stretch>
            <a:fillRect/>
          </a:stretch>
        </p:blipFill>
        <p:spPr>
          <a:xfrm>
            <a:off x="7281628" y="84383"/>
            <a:ext cx="4807063" cy="2729479"/>
          </a:xfrm>
          <a:prstGeom prst="rect">
            <a:avLst/>
          </a:prstGeom>
          <a:ln>
            <a:noFill/>
          </a:ln>
          <a:effectLst>
            <a:softEdge rad="112500"/>
          </a:effectLst>
        </p:spPr>
      </p:pic>
      <p:pic>
        <p:nvPicPr>
          <p:cNvPr id="12" name="Obraz 11"/>
          <p:cNvPicPr>
            <a:picLocks noChangeAspect="1"/>
          </p:cNvPicPr>
          <p:nvPr/>
        </p:nvPicPr>
        <p:blipFill>
          <a:blip r:embed="rId6" cstate="print"/>
          <a:stretch>
            <a:fillRect/>
          </a:stretch>
        </p:blipFill>
        <p:spPr>
          <a:xfrm>
            <a:off x="4863235" y="84384"/>
            <a:ext cx="2099300" cy="2774576"/>
          </a:xfrm>
          <a:prstGeom prst="rect">
            <a:avLst/>
          </a:prstGeom>
          <a:ln>
            <a:noFill/>
          </a:ln>
          <a:effectLst>
            <a:softEdge rad="112500"/>
          </a:effectLst>
        </p:spPr>
      </p:pic>
      <p:sp>
        <p:nvSpPr>
          <p:cNvPr id="3" name="Prostokąt 2"/>
          <p:cNvSpPr/>
          <p:nvPr/>
        </p:nvSpPr>
        <p:spPr>
          <a:xfrm>
            <a:off x="392603" y="2498501"/>
            <a:ext cx="3571412" cy="47000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400" b="1" dirty="0"/>
              <a:t>Policjanci z miasta Seattle w USA</a:t>
            </a:r>
            <a:endParaRPr lang="de-DE" sz="1400" b="1" dirty="0"/>
          </a:p>
          <a:p>
            <a:pPr algn="ctr"/>
            <a:r>
              <a:rPr lang="de-DE" sz="1400" dirty="0"/>
              <a:t>Polizisten aus der Stadt Seattle, USA</a:t>
            </a:r>
            <a:endParaRPr lang="pl-PL" sz="1400" dirty="0"/>
          </a:p>
        </p:txBody>
      </p:sp>
      <p:sp>
        <p:nvSpPr>
          <p:cNvPr id="13" name="Prostokąt 12"/>
          <p:cNvSpPr/>
          <p:nvPr/>
        </p:nvSpPr>
        <p:spPr>
          <a:xfrm>
            <a:off x="8533233" y="2566566"/>
            <a:ext cx="2815525" cy="7098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400" b="1" dirty="0"/>
              <a:t>Urzędniczka w pracy</a:t>
            </a:r>
            <a:endParaRPr lang="de-DE" sz="1400" b="1" dirty="0"/>
          </a:p>
          <a:p>
            <a:pPr algn="ctr"/>
            <a:r>
              <a:rPr lang="pl-PL" sz="1400" dirty="0" smtClean="0"/>
              <a:t>Angestellte</a:t>
            </a:r>
            <a:r>
              <a:rPr lang="de-DE" sz="1400" dirty="0" smtClean="0"/>
              <a:t> </a:t>
            </a:r>
            <a:r>
              <a:rPr lang="pl-PL" sz="1400" dirty="0" smtClean="0"/>
              <a:t>bei </a:t>
            </a:r>
            <a:r>
              <a:rPr lang="pl-PL" sz="1400" dirty="0"/>
              <a:t>der Arbeit</a:t>
            </a:r>
          </a:p>
        </p:txBody>
      </p:sp>
      <p:sp>
        <p:nvSpPr>
          <p:cNvPr id="14" name="Prostokąt 13"/>
          <p:cNvSpPr/>
          <p:nvPr/>
        </p:nvSpPr>
        <p:spPr>
          <a:xfrm>
            <a:off x="8993781" y="5950038"/>
            <a:ext cx="2959519" cy="66844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400" b="1" dirty="0"/>
              <a:t>Szycie maseczek ochronnych</a:t>
            </a:r>
            <a:endParaRPr lang="de-DE" sz="1400" b="1" dirty="0"/>
          </a:p>
          <a:p>
            <a:pPr algn="ctr"/>
            <a:r>
              <a:rPr lang="pl-PL" sz="1400" dirty="0" err="1"/>
              <a:t>Schutzmasken</a:t>
            </a:r>
            <a:r>
              <a:rPr lang="pl-PL" sz="1400" dirty="0"/>
              <a:t> </a:t>
            </a:r>
            <a:r>
              <a:rPr lang="pl-PL" sz="1400" dirty="0" err="1"/>
              <a:t>nähen</a:t>
            </a:r>
            <a:endParaRPr lang="pl-PL" sz="1400" dirty="0"/>
          </a:p>
        </p:txBody>
      </p:sp>
      <p:sp>
        <p:nvSpPr>
          <p:cNvPr id="15" name="Prostokąt 14"/>
          <p:cNvSpPr/>
          <p:nvPr/>
        </p:nvSpPr>
        <p:spPr>
          <a:xfrm>
            <a:off x="5025778" y="5950039"/>
            <a:ext cx="2716641" cy="79870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400" b="1" dirty="0"/>
              <a:t>Komunikacja miejska</a:t>
            </a:r>
            <a:endParaRPr lang="de-DE" sz="1400" b="1" dirty="0"/>
          </a:p>
          <a:p>
            <a:pPr algn="ctr"/>
            <a:r>
              <a:rPr lang="pl-PL" sz="1400" dirty="0" err="1"/>
              <a:t>öffentlicher</a:t>
            </a:r>
            <a:r>
              <a:rPr lang="pl-PL" sz="1400" dirty="0"/>
              <a:t> </a:t>
            </a:r>
            <a:r>
              <a:rPr lang="pl-PL" sz="1400" dirty="0" err="1"/>
              <a:t>Verkehr</a:t>
            </a:r>
            <a:endParaRPr lang="pl-PL" sz="1400" dirty="0"/>
          </a:p>
        </p:txBody>
      </p:sp>
      <p:sp>
        <p:nvSpPr>
          <p:cNvPr id="17" name="Prostokąt 16"/>
          <p:cNvSpPr/>
          <p:nvPr/>
        </p:nvSpPr>
        <p:spPr>
          <a:xfrm>
            <a:off x="4619605" y="2324906"/>
            <a:ext cx="2716641" cy="122112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de-DE" sz="1400" b="1" dirty="0"/>
          </a:p>
          <a:p>
            <a:pPr algn="ctr"/>
            <a:r>
              <a:rPr lang="pl-PL" sz="1400" b="1" dirty="0"/>
              <a:t>Plakat nakazujący noszenie masek</a:t>
            </a:r>
            <a:endParaRPr lang="de-DE" sz="1400" b="1" dirty="0"/>
          </a:p>
          <a:p>
            <a:pPr algn="ctr"/>
            <a:r>
              <a:rPr lang="de-DE" sz="1400" dirty="0"/>
              <a:t>Ein Plakat, auf dem das Tragen von Masken angeordnet ist</a:t>
            </a:r>
          </a:p>
          <a:p>
            <a:pPr algn="ctr"/>
            <a:endParaRPr lang="pl-PL" sz="1400" b="1" dirty="0"/>
          </a:p>
        </p:txBody>
      </p:sp>
      <p:pic>
        <p:nvPicPr>
          <p:cNvPr id="18" name="Obraz 17"/>
          <p:cNvPicPr>
            <a:picLocks noChangeAspect="1"/>
          </p:cNvPicPr>
          <p:nvPr/>
        </p:nvPicPr>
        <p:blipFill>
          <a:blip r:embed="rId7" cstate="print"/>
          <a:stretch>
            <a:fillRect/>
          </a:stretch>
        </p:blipFill>
        <p:spPr>
          <a:xfrm>
            <a:off x="132937" y="3276374"/>
            <a:ext cx="3719956" cy="2945667"/>
          </a:xfrm>
          <a:prstGeom prst="rect">
            <a:avLst/>
          </a:prstGeom>
          <a:ln>
            <a:noFill/>
          </a:ln>
          <a:effectLst>
            <a:softEdge rad="112500"/>
          </a:effectLst>
        </p:spPr>
      </p:pic>
      <p:sp>
        <p:nvSpPr>
          <p:cNvPr id="20" name="Prostokąt 19"/>
          <p:cNvSpPr/>
          <p:nvPr/>
        </p:nvSpPr>
        <p:spPr>
          <a:xfrm>
            <a:off x="132938" y="5819775"/>
            <a:ext cx="3951354" cy="79870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de-DE" sz="1400" b="1" dirty="0"/>
          </a:p>
          <a:p>
            <a:pPr algn="ctr"/>
            <a:r>
              <a:rPr lang="pl-PL" sz="1400" b="1" dirty="0"/>
              <a:t>Tymczasowy szpital dla ofiar grypy</a:t>
            </a:r>
            <a:endParaRPr lang="de-DE" sz="1400" b="1" dirty="0"/>
          </a:p>
          <a:p>
            <a:pPr algn="ctr"/>
            <a:r>
              <a:rPr lang="de-DE" sz="1400" dirty="0"/>
              <a:t>Temporäres Krankenhaus für Grippeopfer</a:t>
            </a:r>
          </a:p>
          <a:p>
            <a:pPr algn="ctr"/>
            <a:endParaRPr lang="pl-PL" sz="1400" b="1" dirty="0"/>
          </a:p>
        </p:txBody>
      </p:sp>
    </p:spTree>
    <p:extLst>
      <p:ext uri="{BB962C8B-B14F-4D97-AF65-F5344CB8AC3E}">
        <p14:creationId xmlns:p14="http://schemas.microsoft.com/office/powerpoint/2010/main" xmlns="" val="11671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ircle(in)">
                                      <p:cBhvr>
                                        <p:cTn id="55" dur="2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circle(in)">
                                      <p:cBhvr>
                                        <p:cTn id="67" dur="20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7"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stretch>
            <a:fillRect/>
          </a:stretch>
        </p:blipFill>
        <p:spPr>
          <a:xfrm>
            <a:off x="1922672" y="254852"/>
            <a:ext cx="3672693" cy="5406608"/>
          </a:xfrm>
          <a:prstGeom prst="rect">
            <a:avLst/>
          </a:prstGeom>
          <a:ln>
            <a:noFill/>
          </a:ln>
          <a:effectLst>
            <a:softEdge rad="112500"/>
          </a:effectLst>
        </p:spPr>
      </p:pic>
      <p:sp>
        <p:nvSpPr>
          <p:cNvPr id="7" name="Prostokąt 6"/>
          <p:cNvSpPr/>
          <p:nvPr/>
        </p:nvSpPr>
        <p:spPr>
          <a:xfrm>
            <a:off x="6886575" y="2286000"/>
            <a:ext cx="5086082" cy="290512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solidFill>
                  <a:srgbClr val="FF0000"/>
                </a:solidFill>
              </a:rPr>
              <a:t>Kilka drobnych zmian</a:t>
            </a:r>
          </a:p>
          <a:p>
            <a:pPr algn="ctr"/>
            <a:r>
              <a:rPr lang="pl-PL" b="1" dirty="0">
                <a:solidFill>
                  <a:srgbClr val="FF0000"/>
                </a:solidFill>
              </a:rPr>
              <a:t> i  mamy pouczenie z 1918 r., </a:t>
            </a:r>
          </a:p>
          <a:p>
            <a:pPr algn="ctr"/>
            <a:r>
              <a:rPr lang="pl-PL" b="1" dirty="0">
                <a:solidFill>
                  <a:srgbClr val="FF0000"/>
                </a:solidFill>
              </a:rPr>
              <a:t>którego przepisów przestrzegamy obecnie </a:t>
            </a:r>
          </a:p>
          <a:p>
            <a:pPr algn="ctr"/>
            <a:r>
              <a:rPr lang="pl-PL" b="1" dirty="0">
                <a:solidFill>
                  <a:srgbClr val="FF0000"/>
                </a:solidFill>
              </a:rPr>
              <a:t>na prawie całym świecie!</a:t>
            </a:r>
            <a:endParaRPr lang="de-DE" b="1" dirty="0">
              <a:solidFill>
                <a:srgbClr val="FF0000"/>
              </a:solidFill>
            </a:endParaRPr>
          </a:p>
          <a:p>
            <a:pPr algn="ctr"/>
            <a:r>
              <a:rPr lang="de-DE" dirty="0">
                <a:solidFill>
                  <a:srgbClr val="FF0000"/>
                </a:solidFill>
              </a:rPr>
              <a:t>Ein paar kleine Änderungen</a:t>
            </a:r>
          </a:p>
          <a:p>
            <a:pPr algn="ctr"/>
            <a:r>
              <a:rPr lang="de-DE" dirty="0">
                <a:solidFill>
                  <a:srgbClr val="FF0000"/>
                </a:solidFill>
              </a:rPr>
              <a:t> und wir haben eine Anweisung von 1918,</a:t>
            </a:r>
          </a:p>
          <a:p>
            <a:pPr algn="ctr"/>
            <a:r>
              <a:rPr lang="de-DE" dirty="0" smtClean="0">
                <a:solidFill>
                  <a:srgbClr val="FF0000"/>
                </a:solidFill>
              </a:rPr>
              <a:t>dessen </a:t>
            </a:r>
            <a:r>
              <a:rPr lang="de-DE" dirty="0">
                <a:solidFill>
                  <a:srgbClr val="FF0000"/>
                </a:solidFill>
              </a:rPr>
              <a:t>Vorschriften wir derzeit </a:t>
            </a:r>
            <a:r>
              <a:rPr lang="de-DE" dirty="0" smtClean="0">
                <a:solidFill>
                  <a:srgbClr val="FF0000"/>
                </a:solidFill>
              </a:rPr>
              <a:t>fast </a:t>
            </a:r>
            <a:r>
              <a:rPr lang="de-DE" dirty="0">
                <a:solidFill>
                  <a:srgbClr val="FF0000"/>
                </a:solidFill>
              </a:rPr>
              <a:t>auf der ganzen Welt </a:t>
            </a:r>
            <a:r>
              <a:rPr lang="de-DE" dirty="0" smtClean="0">
                <a:solidFill>
                  <a:srgbClr val="FF0000"/>
                </a:solidFill>
              </a:rPr>
              <a:t>befolgen!</a:t>
            </a:r>
            <a:r>
              <a:rPr lang="pl-PL" dirty="0" smtClean="0">
                <a:solidFill>
                  <a:srgbClr val="FF0000"/>
                </a:solidFill>
              </a:rPr>
              <a:t> </a:t>
            </a:r>
            <a:endParaRPr lang="pl-PL" dirty="0">
              <a:solidFill>
                <a:srgbClr val="FF0000"/>
              </a:solidFill>
            </a:endParaRPr>
          </a:p>
        </p:txBody>
      </p:sp>
      <p:sp>
        <p:nvSpPr>
          <p:cNvPr id="8" name="Prostokąt 7"/>
          <p:cNvSpPr/>
          <p:nvPr/>
        </p:nvSpPr>
        <p:spPr>
          <a:xfrm>
            <a:off x="352425" y="5772151"/>
            <a:ext cx="10014209" cy="830997"/>
          </a:xfrm>
          <a:prstGeom prst="rect">
            <a:avLst/>
          </a:prstGeom>
        </p:spPr>
        <p:txBody>
          <a:bodyPr wrap="square">
            <a:spAutoFit/>
          </a:bodyPr>
          <a:lstStyle/>
          <a:p>
            <a:r>
              <a:rPr lang="pl-PL" sz="1200" dirty="0"/>
              <a:t>Pouczenia dotyczące grypy ze strony Miejskiego Urzędu Zdrowia w Krakowie, 1918 r. (ze zbiorów Biblioteki Narodowej, sygn. DŻS XVIA 3a, domena publiczna</a:t>
            </a:r>
            <a:endParaRPr lang="de-DE" sz="1200" dirty="0"/>
          </a:p>
          <a:p>
            <a:r>
              <a:rPr lang="de-DE" sz="1200" dirty="0"/>
              <a:t> Anweisungen zur Influenza vom städtischen Gesundheitsamt in Krakau, 1918 (aus der Sammlung der Nationalbibliothek, Referenznummer DŻS XVIA 3a, gemeinfrei</a:t>
            </a:r>
            <a:endParaRPr lang="pl-PL" sz="1200" dirty="0"/>
          </a:p>
        </p:txBody>
      </p:sp>
    </p:spTree>
    <p:extLst>
      <p:ext uri="{BB962C8B-B14F-4D97-AF65-F5344CB8AC3E}">
        <p14:creationId xmlns:p14="http://schemas.microsoft.com/office/powerpoint/2010/main" xmlns="" val="3301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600" dirty="0"/>
              <a:t>Warto zajrzeć, przeczytać, obejrzeć</a:t>
            </a:r>
            <a:r>
              <a:rPr lang="de-DE" dirty="0"/>
              <a:t/>
            </a:r>
            <a:br>
              <a:rPr lang="de-DE" dirty="0"/>
            </a:br>
            <a:r>
              <a:rPr lang="de-DE" sz="3600" dirty="0"/>
              <a:t>Es lohnt sich zu schauen, zu lesen und zu beobachten</a:t>
            </a:r>
            <a:endParaRPr lang="pl-PL" sz="3600" dirty="0"/>
          </a:p>
        </p:txBody>
      </p:sp>
      <p:sp>
        <p:nvSpPr>
          <p:cNvPr id="4" name="Prostokąt 3"/>
          <p:cNvSpPr/>
          <p:nvPr/>
        </p:nvSpPr>
        <p:spPr>
          <a:xfrm>
            <a:off x="838200" y="1727264"/>
            <a:ext cx="9915144" cy="28712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endParaRPr lang="pl-PL" b="1" dirty="0">
              <a:hlinkClick r:id="rId2"/>
            </a:endParaRPr>
          </a:p>
          <a:p>
            <a:r>
              <a:rPr lang="pl-PL" b="1" dirty="0">
                <a:hlinkClick r:id="rId2"/>
              </a:rPr>
              <a:t>https://www.polityka.pl/tygodnikpolityka/klasykipolityki/299519,1,hiszpanka-minela-tak-nagle-jak-sie-pojawila.read</a:t>
            </a:r>
            <a:endParaRPr lang="pl-PL" b="1" dirty="0"/>
          </a:p>
          <a:p>
            <a:r>
              <a:rPr lang="pl-PL" b="1" dirty="0">
                <a:hlinkClick r:id="rId3"/>
              </a:rPr>
              <a:t>https://kurierhistoryczny.pl/artykul/epidemia-grypy-hiszpanki,610</a:t>
            </a:r>
            <a:endParaRPr lang="pl-PL" b="1" dirty="0"/>
          </a:p>
          <a:p>
            <a:r>
              <a:rPr lang="pl-PL" b="1" dirty="0">
                <a:hlinkClick r:id="rId4"/>
              </a:rPr>
              <a:t>https://www.medonet.pl/koronawirus/to-musisz-wiedziec,grypa-hiszpanka--czego-nie-wiecie-o-najwiekszej-epidemii-w-historii-,artykul,43757339.html</a:t>
            </a:r>
            <a:endParaRPr lang="pl-PL" b="1" dirty="0"/>
          </a:p>
          <a:p>
            <a:r>
              <a:rPr lang="pl-PL" b="1" dirty="0">
                <a:hlinkClick r:id="rId5"/>
              </a:rPr>
              <a:t>https://wcpit.pl/uploads/file/Uwaga_Grypa(3).pdf</a:t>
            </a:r>
            <a:endParaRPr lang="pl-PL" b="1" dirty="0"/>
          </a:p>
          <a:p>
            <a:r>
              <a:rPr lang="pl-PL" b="1" dirty="0">
                <a:hlinkClick r:id="rId6"/>
              </a:rPr>
              <a:t>https://youtu.be/s-Nse4wQ9Nk</a:t>
            </a:r>
            <a:endParaRPr lang="pl-PL" b="1" dirty="0"/>
          </a:p>
          <a:p>
            <a:r>
              <a:rPr lang="pl-PL" b="1" dirty="0">
                <a:hlinkClick r:id="rId7"/>
              </a:rPr>
              <a:t>https://youtu.be/4H2S97URb_w</a:t>
            </a:r>
          </a:p>
          <a:p>
            <a:endParaRPr lang="pl-PL" b="1" dirty="0"/>
          </a:p>
          <a:p>
            <a:endParaRPr lang="pl-PL" b="1" dirty="0"/>
          </a:p>
        </p:txBody>
      </p:sp>
    </p:spTree>
    <p:extLst>
      <p:ext uri="{BB962C8B-B14F-4D97-AF65-F5344CB8AC3E}">
        <p14:creationId xmlns:p14="http://schemas.microsoft.com/office/powerpoint/2010/main" xmlns="" val="3668486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038986" y="597909"/>
            <a:ext cx="8549898" cy="1410346"/>
          </a:xfrm>
        </p:spPr>
        <p:txBody>
          <a:bodyPr>
            <a:normAutofit fontScale="90000"/>
          </a:bodyPr>
          <a:lstStyle/>
          <a:p>
            <a:r>
              <a:rPr lang="pl-PL" sz="8000" dirty="0">
                <a:latin typeface="Arial Black" panose="020B0A04020102020204" pitchFamily="34" charset="0"/>
              </a:rPr>
              <a:t/>
            </a:r>
            <a:br>
              <a:rPr lang="pl-PL" sz="8000" dirty="0">
                <a:latin typeface="Arial Black" panose="020B0A04020102020204" pitchFamily="34" charset="0"/>
              </a:rPr>
            </a:br>
            <a:r>
              <a:rPr lang="pl-PL" sz="8000" dirty="0">
                <a:latin typeface="Arial Black" panose="020B0A04020102020204" pitchFamily="34" charset="0"/>
              </a:rPr>
              <a:t/>
            </a:r>
            <a:br>
              <a:rPr lang="pl-PL" sz="8000" dirty="0">
                <a:latin typeface="Arial Black" panose="020B0A04020102020204" pitchFamily="34" charset="0"/>
              </a:rPr>
            </a:br>
            <a:r>
              <a:rPr lang="pl-PL" sz="8000" dirty="0">
                <a:latin typeface="Arial Black" panose="020B0A04020102020204" pitchFamily="34" charset="0"/>
              </a:rPr>
              <a:t/>
            </a:r>
            <a:br>
              <a:rPr lang="pl-PL" sz="8000" dirty="0">
                <a:latin typeface="Arial Black" panose="020B0A04020102020204" pitchFamily="34" charset="0"/>
              </a:rPr>
            </a:br>
            <a:r>
              <a:rPr lang="pl-PL" sz="8000" dirty="0">
                <a:latin typeface="Arial Black" panose="020B0A04020102020204" pitchFamily="34" charset="0"/>
              </a:rPr>
              <a:t/>
            </a:r>
            <a:br>
              <a:rPr lang="pl-PL" sz="8000" dirty="0">
                <a:latin typeface="Arial Black" panose="020B0A04020102020204" pitchFamily="34" charset="0"/>
              </a:rPr>
            </a:br>
            <a:r>
              <a:rPr lang="pl-PL" sz="8000" dirty="0">
                <a:latin typeface="Arial Black" panose="020B0A04020102020204" pitchFamily="34" charset="0"/>
              </a:rPr>
              <a:t/>
            </a:r>
            <a:br>
              <a:rPr lang="pl-PL" sz="8000" dirty="0">
                <a:latin typeface="Arial Black" panose="020B0A04020102020204" pitchFamily="34" charset="0"/>
              </a:rPr>
            </a:br>
            <a:r>
              <a:rPr lang="pl-PL" sz="8000" dirty="0">
                <a:latin typeface="Arial Black" panose="020B0A04020102020204" pitchFamily="34" charset="0"/>
              </a:rPr>
              <a:t/>
            </a:r>
            <a:br>
              <a:rPr lang="pl-PL" sz="8000" dirty="0">
                <a:latin typeface="Arial Black" panose="020B0A04020102020204" pitchFamily="34" charset="0"/>
              </a:rPr>
            </a:br>
            <a:r>
              <a:rPr lang="pl-PL" sz="8000" dirty="0">
                <a:latin typeface="Arial Black" panose="020B0A04020102020204" pitchFamily="34" charset="0"/>
              </a:rPr>
              <a:t/>
            </a:r>
            <a:br>
              <a:rPr lang="pl-PL" sz="8000" dirty="0">
                <a:latin typeface="Arial Black" panose="020B0A04020102020204" pitchFamily="34" charset="0"/>
              </a:rPr>
            </a:br>
            <a:r>
              <a:rPr lang="pl-PL" sz="3600" dirty="0">
                <a:latin typeface="Arial Black" panose="020B0A04020102020204" pitchFamily="34" charset="0"/>
              </a:rPr>
              <a:t/>
            </a:r>
            <a:br>
              <a:rPr lang="pl-PL" sz="3600" dirty="0">
                <a:latin typeface="Arial Black" panose="020B0A04020102020204" pitchFamily="34" charset="0"/>
              </a:rPr>
            </a:br>
            <a:r>
              <a:rPr lang="pl-PL" sz="3600" dirty="0">
                <a:latin typeface="Arial Black" panose="020B0A04020102020204" pitchFamily="34" charset="0"/>
              </a:rPr>
              <a:t>GRYPA HISZPANKA</a:t>
            </a:r>
            <a:br>
              <a:rPr lang="pl-PL" sz="3600" dirty="0">
                <a:latin typeface="Arial Black" panose="020B0A04020102020204" pitchFamily="34" charset="0"/>
              </a:rPr>
            </a:br>
            <a:r>
              <a:rPr lang="pl-PL" sz="3600" b="1" dirty="0">
                <a:latin typeface="Arial Black" panose="020B0A04020102020204" pitchFamily="34" charset="0"/>
              </a:rPr>
              <a:t>SPANISCHE GRIPPE</a:t>
            </a:r>
            <a:r>
              <a:rPr lang="pl-PL" dirty="0">
                <a:latin typeface="Arial Black" panose="020B0A04020102020204" pitchFamily="34" charset="0"/>
              </a:rPr>
              <a:t/>
            </a:r>
            <a:br>
              <a:rPr lang="pl-PL" dirty="0">
                <a:latin typeface="Arial Black" panose="020B0A04020102020204" pitchFamily="34" charset="0"/>
              </a:rPr>
            </a:br>
            <a:endParaRPr lang="pl-PL" dirty="0">
              <a:latin typeface="Arial Black" panose="020B0A04020102020204" pitchFamily="34" charset="0"/>
            </a:endParaRPr>
          </a:p>
        </p:txBody>
      </p:sp>
      <p:sp>
        <p:nvSpPr>
          <p:cNvPr id="3" name="Podtytuł 2"/>
          <p:cNvSpPr>
            <a:spLocks noGrp="1"/>
          </p:cNvSpPr>
          <p:nvPr>
            <p:ph type="subTitle" idx="1"/>
          </p:nvPr>
        </p:nvSpPr>
        <p:spPr>
          <a:xfrm>
            <a:off x="-2113183" y="3389550"/>
            <a:ext cx="9144000" cy="969962"/>
          </a:xfrm>
        </p:spPr>
        <p:txBody>
          <a:bodyPr>
            <a:normAutofit/>
          </a:bodyPr>
          <a:lstStyle/>
          <a:p>
            <a:r>
              <a:rPr lang="pl-PL" sz="4400" dirty="0">
                <a:latin typeface="Arial Black" panose="020B0A04020102020204" pitchFamily="34" charset="0"/>
              </a:rPr>
              <a:t>1918 - 1919</a:t>
            </a:r>
          </a:p>
          <a:p>
            <a:endParaRPr lang="pl-PL" sz="4400" dirty="0">
              <a:latin typeface="Arial Black" panose="020B0A04020102020204" pitchFamily="34" charset="0"/>
            </a:endParaRPr>
          </a:p>
          <a:p>
            <a:endParaRPr lang="pl-PL" sz="4400" dirty="0">
              <a:latin typeface="Arial Black" panose="020B0A04020102020204" pitchFamily="34" charset="0"/>
            </a:endParaRPr>
          </a:p>
        </p:txBody>
      </p:sp>
      <p:sp>
        <p:nvSpPr>
          <p:cNvPr id="4" name="Prostokąt 3"/>
          <p:cNvSpPr/>
          <p:nvPr/>
        </p:nvSpPr>
        <p:spPr>
          <a:xfrm>
            <a:off x="1444239" y="3956332"/>
            <a:ext cx="9287769" cy="266656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pl-PL" b="1" dirty="0">
              <a:solidFill>
                <a:srgbClr val="002060"/>
              </a:solidFill>
            </a:endParaRPr>
          </a:p>
          <a:p>
            <a:pPr algn="ctr"/>
            <a:endParaRPr lang="pl-PL" b="1" dirty="0">
              <a:solidFill>
                <a:srgbClr val="002060"/>
              </a:solidFill>
            </a:endParaRPr>
          </a:p>
          <a:p>
            <a:pPr algn="ctr"/>
            <a:r>
              <a:rPr lang="pl-PL" b="1" dirty="0">
                <a:solidFill>
                  <a:srgbClr val="002060"/>
                </a:solidFill>
              </a:rPr>
              <a:t> </a:t>
            </a:r>
            <a:r>
              <a:rPr lang="pl-PL" b="1" dirty="0">
                <a:solidFill>
                  <a:schemeClr val="bg1"/>
                </a:solidFill>
              </a:rPr>
              <a:t>Pandemia przetoczyła się w okresie 12 miesięcy, w trzech osobnych falach,</a:t>
            </a:r>
          </a:p>
          <a:p>
            <a:pPr algn="ctr"/>
            <a:r>
              <a:rPr lang="pl-PL" b="1" dirty="0">
                <a:solidFill>
                  <a:schemeClr val="bg1"/>
                </a:solidFill>
              </a:rPr>
              <a:t> przez Europę, Azję, Afrykę, Amerykę Północną i Australię.</a:t>
            </a:r>
          </a:p>
          <a:p>
            <a:pPr algn="ctr"/>
            <a:r>
              <a:rPr lang="de-DE" dirty="0" smtClean="0">
                <a:solidFill>
                  <a:schemeClr val="bg1"/>
                </a:solidFill>
              </a:rPr>
              <a:t>Die </a:t>
            </a:r>
            <a:r>
              <a:rPr lang="pl-PL" dirty="0" smtClean="0">
                <a:solidFill>
                  <a:schemeClr val="bg1"/>
                </a:solidFill>
              </a:rPr>
              <a:t>Pandemie verbreitete </a:t>
            </a:r>
            <a:r>
              <a:rPr lang="pl-PL" dirty="0">
                <a:solidFill>
                  <a:schemeClr val="bg1"/>
                </a:solidFill>
              </a:rPr>
              <a:t>sich innerhalb von 12 </a:t>
            </a:r>
            <a:r>
              <a:rPr lang="pl-PL" dirty="0" smtClean="0">
                <a:solidFill>
                  <a:schemeClr val="bg1"/>
                </a:solidFill>
              </a:rPr>
              <a:t>Monaten</a:t>
            </a:r>
            <a:r>
              <a:rPr lang="de-DE" dirty="0" smtClean="0">
                <a:solidFill>
                  <a:schemeClr val="bg1"/>
                </a:solidFill>
              </a:rPr>
              <a:t>,</a:t>
            </a:r>
            <a:r>
              <a:rPr lang="pl-PL" dirty="0" smtClean="0">
                <a:solidFill>
                  <a:schemeClr val="bg1"/>
                </a:solidFill>
              </a:rPr>
              <a:t> </a:t>
            </a:r>
            <a:r>
              <a:rPr lang="pl-PL" dirty="0">
                <a:solidFill>
                  <a:schemeClr val="bg1"/>
                </a:solidFill>
              </a:rPr>
              <a:t>in drei getrennten </a:t>
            </a:r>
            <a:r>
              <a:rPr lang="pl-PL" dirty="0" smtClean="0">
                <a:solidFill>
                  <a:schemeClr val="bg1"/>
                </a:solidFill>
              </a:rPr>
              <a:t>Wellen</a:t>
            </a:r>
            <a:r>
              <a:rPr lang="de-DE" dirty="0" smtClean="0">
                <a:solidFill>
                  <a:schemeClr val="bg1"/>
                </a:solidFill>
              </a:rPr>
              <a:t>,</a:t>
            </a:r>
            <a:r>
              <a:rPr lang="pl-PL" dirty="0" smtClean="0">
                <a:solidFill>
                  <a:schemeClr val="bg1"/>
                </a:solidFill>
              </a:rPr>
              <a:t> </a:t>
            </a:r>
            <a:r>
              <a:rPr lang="de-DE" dirty="0">
                <a:solidFill>
                  <a:schemeClr val="bg1"/>
                </a:solidFill>
              </a:rPr>
              <a:t>durch</a:t>
            </a:r>
            <a:r>
              <a:rPr lang="pl-PL" dirty="0">
                <a:solidFill>
                  <a:schemeClr val="bg1"/>
                </a:solidFill>
              </a:rPr>
              <a:t> Europa, </a:t>
            </a:r>
            <a:r>
              <a:rPr lang="pl-PL" dirty="0" err="1">
                <a:solidFill>
                  <a:schemeClr val="bg1"/>
                </a:solidFill>
              </a:rPr>
              <a:t>Asien</a:t>
            </a:r>
            <a:r>
              <a:rPr lang="pl-PL" dirty="0">
                <a:solidFill>
                  <a:schemeClr val="bg1"/>
                </a:solidFill>
              </a:rPr>
              <a:t>, </a:t>
            </a:r>
            <a:r>
              <a:rPr lang="pl-PL" dirty="0" err="1">
                <a:solidFill>
                  <a:schemeClr val="bg1"/>
                </a:solidFill>
              </a:rPr>
              <a:t>Afrika</a:t>
            </a:r>
            <a:r>
              <a:rPr lang="pl-PL" dirty="0">
                <a:solidFill>
                  <a:schemeClr val="bg1"/>
                </a:solidFill>
              </a:rPr>
              <a:t>, </a:t>
            </a:r>
            <a:r>
              <a:rPr lang="pl-PL" dirty="0" err="1">
                <a:solidFill>
                  <a:schemeClr val="bg1"/>
                </a:solidFill>
              </a:rPr>
              <a:t>Nordamerika</a:t>
            </a:r>
            <a:r>
              <a:rPr lang="pl-PL" dirty="0">
                <a:solidFill>
                  <a:schemeClr val="bg1"/>
                </a:solidFill>
              </a:rPr>
              <a:t> </a:t>
            </a:r>
            <a:r>
              <a:rPr lang="pl-PL" dirty="0" err="1">
                <a:solidFill>
                  <a:schemeClr val="bg1"/>
                </a:solidFill>
              </a:rPr>
              <a:t>und</a:t>
            </a:r>
            <a:r>
              <a:rPr lang="pl-PL" dirty="0">
                <a:solidFill>
                  <a:schemeClr val="bg1"/>
                </a:solidFill>
              </a:rPr>
              <a:t> </a:t>
            </a:r>
            <a:r>
              <a:rPr lang="pl-PL" dirty="0" err="1">
                <a:solidFill>
                  <a:schemeClr val="bg1"/>
                </a:solidFill>
              </a:rPr>
              <a:t>Australien</a:t>
            </a:r>
            <a:r>
              <a:rPr lang="pl-PL" dirty="0">
                <a:solidFill>
                  <a:schemeClr val="bg1"/>
                </a:solidFill>
              </a:rPr>
              <a:t>.</a:t>
            </a:r>
          </a:p>
          <a:p>
            <a:pPr algn="ctr"/>
            <a:r>
              <a:rPr lang="pl-PL" b="1" dirty="0">
                <a:solidFill>
                  <a:schemeClr val="bg1"/>
                </a:solidFill>
              </a:rPr>
              <a:t>Zachorowało ok. 500 mln ludzi, co stanowiło wówczas  1/3 populacji świata . </a:t>
            </a:r>
          </a:p>
          <a:p>
            <a:pPr algn="ctr"/>
            <a:r>
              <a:rPr lang="pl-PL" b="1" dirty="0">
                <a:solidFill>
                  <a:schemeClr val="bg1"/>
                </a:solidFill>
              </a:rPr>
              <a:t>Pochłonęła od 50 do 100 mln ofiar śmiertelnych na całym świecie.</a:t>
            </a:r>
          </a:p>
          <a:p>
            <a:pPr algn="ctr"/>
            <a:r>
              <a:rPr lang="pl-PL" dirty="0">
                <a:solidFill>
                  <a:schemeClr val="bg1"/>
                </a:solidFill>
              </a:rPr>
              <a:t>Circa 500 Millionen Menschen </a:t>
            </a:r>
            <a:r>
              <a:rPr lang="de-DE" dirty="0" smtClean="0">
                <a:solidFill>
                  <a:schemeClr val="bg1"/>
                </a:solidFill>
              </a:rPr>
              <a:t>erkrankten</a:t>
            </a:r>
            <a:r>
              <a:rPr lang="pl-PL" dirty="0" smtClean="0">
                <a:solidFill>
                  <a:schemeClr val="bg1"/>
                </a:solidFill>
              </a:rPr>
              <a:t> </a:t>
            </a:r>
            <a:r>
              <a:rPr lang="pl-PL" dirty="0">
                <a:solidFill>
                  <a:schemeClr val="bg1"/>
                </a:solidFill>
              </a:rPr>
              <a:t>an </a:t>
            </a:r>
            <a:r>
              <a:rPr lang="de-DE" dirty="0" smtClean="0">
                <a:solidFill>
                  <a:schemeClr val="bg1"/>
                </a:solidFill>
              </a:rPr>
              <a:t>der </a:t>
            </a:r>
            <a:r>
              <a:rPr lang="pl-PL" dirty="0" smtClean="0">
                <a:solidFill>
                  <a:schemeClr val="bg1"/>
                </a:solidFill>
              </a:rPr>
              <a:t>Spanischer Grippe, </a:t>
            </a:r>
            <a:r>
              <a:rPr lang="pl-PL" dirty="0">
                <a:solidFill>
                  <a:schemeClr val="bg1"/>
                </a:solidFill>
              </a:rPr>
              <a:t>was </a:t>
            </a:r>
            <a:r>
              <a:rPr lang="de-DE" dirty="0">
                <a:solidFill>
                  <a:schemeClr val="bg1"/>
                </a:solidFill>
              </a:rPr>
              <a:t>damals 1/3 </a:t>
            </a:r>
            <a:r>
              <a:rPr lang="pl-PL" dirty="0">
                <a:solidFill>
                  <a:schemeClr val="bg1"/>
                </a:solidFill>
              </a:rPr>
              <a:t>der </a:t>
            </a:r>
            <a:r>
              <a:rPr lang="de-DE" dirty="0">
                <a:solidFill>
                  <a:schemeClr val="bg1"/>
                </a:solidFill>
              </a:rPr>
              <a:t>Weltbevölkerung </a:t>
            </a:r>
            <a:r>
              <a:rPr lang="de-DE" dirty="0" smtClean="0">
                <a:solidFill>
                  <a:schemeClr val="bg1"/>
                </a:solidFill>
              </a:rPr>
              <a:t>darstellte. </a:t>
            </a:r>
            <a:r>
              <a:rPr lang="de-DE" dirty="0">
                <a:solidFill>
                  <a:schemeClr val="bg1"/>
                </a:solidFill>
              </a:rPr>
              <a:t>Weltweit hat </a:t>
            </a:r>
            <a:r>
              <a:rPr lang="de-DE" dirty="0" smtClean="0">
                <a:solidFill>
                  <a:schemeClr val="bg1"/>
                </a:solidFill>
              </a:rPr>
              <a:t>die Pandemie zwischen </a:t>
            </a:r>
            <a:r>
              <a:rPr lang="de-DE" dirty="0">
                <a:solidFill>
                  <a:schemeClr val="bg1"/>
                </a:solidFill>
              </a:rPr>
              <a:t>50 </a:t>
            </a:r>
            <a:r>
              <a:rPr lang="de-DE" dirty="0" smtClean="0">
                <a:solidFill>
                  <a:schemeClr val="bg1"/>
                </a:solidFill>
              </a:rPr>
              <a:t>und </a:t>
            </a:r>
            <a:r>
              <a:rPr lang="de-DE" dirty="0">
                <a:solidFill>
                  <a:schemeClr val="bg1"/>
                </a:solidFill>
              </a:rPr>
              <a:t>100 </a:t>
            </a:r>
            <a:r>
              <a:rPr lang="de-DE" dirty="0" smtClean="0">
                <a:solidFill>
                  <a:schemeClr val="bg1"/>
                </a:solidFill>
              </a:rPr>
              <a:t>Millionen Tote </a:t>
            </a:r>
            <a:r>
              <a:rPr lang="de-DE" dirty="0">
                <a:solidFill>
                  <a:schemeClr val="bg1"/>
                </a:solidFill>
              </a:rPr>
              <a:t>gefordert.</a:t>
            </a:r>
            <a:endParaRPr lang="pl-PL" dirty="0">
              <a:solidFill>
                <a:schemeClr val="bg1"/>
              </a:solidFill>
            </a:endParaRPr>
          </a:p>
          <a:p>
            <a:pPr algn="ctr"/>
            <a:endParaRPr lang="pl-PL" b="1" dirty="0">
              <a:solidFill>
                <a:schemeClr val="bg1"/>
              </a:solidFill>
            </a:endParaRPr>
          </a:p>
          <a:p>
            <a:pPr algn="ctr"/>
            <a:endParaRPr lang="pl-PL" b="1" dirty="0">
              <a:solidFill>
                <a:srgbClr val="002060"/>
              </a:solidFill>
            </a:endParaRPr>
          </a:p>
          <a:p>
            <a:pPr algn="ctr"/>
            <a:endParaRPr lang="pl-PL" dirty="0"/>
          </a:p>
        </p:txBody>
      </p:sp>
      <p:pic>
        <p:nvPicPr>
          <p:cNvPr id="5" name="Obraz 4"/>
          <p:cNvPicPr>
            <a:picLocks noChangeAspect="1"/>
          </p:cNvPicPr>
          <p:nvPr/>
        </p:nvPicPr>
        <p:blipFill>
          <a:blip r:embed="rId2"/>
          <a:stretch>
            <a:fillRect/>
          </a:stretch>
        </p:blipFill>
        <p:spPr>
          <a:xfrm>
            <a:off x="5024927" y="235109"/>
            <a:ext cx="6363166" cy="3577100"/>
          </a:xfrm>
          <a:prstGeom prst="rect">
            <a:avLst/>
          </a:prstGeom>
          <a:ln>
            <a:noFill/>
          </a:ln>
          <a:effectLst>
            <a:softEdge rad="112500"/>
          </a:effectLst>
        </p:spPr>
      </p:pic>
    </p:spTree>
    <p:extLst>
      <p:ext uri="{BB962C8B-B14F-4D97-AF65-F5344CB8AC3E}">
        <p14:creationId xmlns:p14="http://schemas.microsoft.com/office/powerpoint/2010/main" xmlns="" val="26764277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p:cNvPicPr>
            <a:picLocks noGrp="1" noChangeAspect="1"/>
          </p:cNvPicPr>
          <p:nvPr>
            <p:ph idx="1"/>
          </p:nvPr>
        </p:nvPicPr>
        <p:blipFill>
          <a:blip r:embed="rId2"/>
          <a:stretch>
            <a:fillRect/>
          </a:stretch>
        </p:blipFill>
        <p:spPr>
          <a:xfrm>
            <a:off x="834474" y="490614"/>
            <a:ext cx="10346493" cy="5824185"/>
          </a:xfrm>
          <a:prstGeom prst="rect">
            <a:avLst/>
          </a:prstGeom>
        </p:spPr>
      </p:pic>
      <p:sp>
        <p:nvSpPr>
          <p:cNvPr id="4" name="Prostokąt 3"/>
          <p:cNvSpPr/>
          <p:nvPr/>
        </p:nvSpPr>
        <p:spPr>
          <a:xfrm>
            <a:off x="5016617" y="490614"/>
            <a:ext cx="5780013" cy="11536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Geneza hiszpanki – dwie hipotezy</a:t>
            </a:r>
            <a:endParaRPr lang="de-DE" b="1" dirty="0"/>
          </a:p>
          <a:p>
            <a:pPr algn="ctr"/>
            <a:r>
              <a:rPr lang="de-DE" dirty="0"/>
              <a:t>Ursprung der </a:t>
            </a:r>
            <a:r>
              <a:rPr lang="de-DE" dirty="0" smtClean="0"/>
              <a:t>spanischen </a:t>
            </a:r>
            <a:r>
              <a:rPr lang="de-DE" dirty="0"/>
              <a:t>Grippe – zwei Hypothesen</a:t>
            </a:r>
            <a:endParaRPr lang="pl-PL" dirty="0"/>
          </a:p>
        </p:txBody>
      </p:sp>
      <p:sp>
        <p:nvSpPr>
          <p:cNvPr id="5" name="Prostokąt 4"/>
          <p:cNvSpPr/>
          <p:nvPr/>
        </p:nvSpPr>
        <p:spPr>
          <a:xfrm>
            <a:off x="234830" y="1924234"/>
            <a:ext cx="4597230" cy="214442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600" b="1" dirty="0"/>
              <a:t>Hiszpanka pojawiła się wiosną 1918 r.                                w amerykańskim stanie Kansas. </a:t>
            </a:r>
          </a:p>
          <a:p>
            <a:pPr algn="ctr"/>
            <a:r>
              <a:rPr lang="pl-PL" sz="1600" b="1" dirty="0"/>
              <a:t>Pacjent „0”- szeregowy Albert </a:t>
            </a:r>
            <a:r>
              <a:rPr lang="pl-PL" sz="1600" b="1" dirty="0" err="1"/>
              <a:t>Gitchell</a:t>
            </a:r>
            <a:r>
              <a:rPr lang="pl-PL" sz="1600" b="1" dirty="0"/>
              <a:t>, </a:t>
            </a:r>
          </a:p>
          <a:p>
            <a:pPr algn="ctr"/>
            <a:r>
              <a:rPr lang="pl-PL" sz="1600" b="1" dirty="0"/>
              <a:t>który pracował jako kucharz w kantynie.</a:t>
            </a:r>
            <a:endParaRPr lang="de-DE" sz="1600" b="1" dirty="0"/>
          </a:p>
          <a:p>
            <a:pPr algn="ctr"/>
            <a:r>
              <a:rPr lang="de-DE" sz="1600" dirty="0"/>
              <a:t>Spanische Grippe erschien im Frühling 1918 in dem amerikanischen Staat Kansas.</a:t>
            </a:r>
          </a:p>
          <a:p>
            <a:pPr algn="ctr"/>
            <a:r>
              <a:rPr lang="de-DE" sz="1600" dirty="0"/>
              <a:t>Als Patient ‘‘Null‘‘ wird oft der Koch aus einem  </a:t>
            </a:r>
            <a:r>
              <a:rPr lang="de-DE" sz="1600" dirty="0" smtClean="0"/>
              <a:t>Militärlager, </a:t>
            </a:r>
            <a:r>
              <a:rPr lang="de-DE" sz="1600" dirty="0"/>
              <a:t>Albert </a:t>
            </a:r>
            <a:r>
              <a:rPr lang="de-DE" sz="1600" dirty="0" err="1" smtClean="0"/>
              <a:t>Gitchell</a:t>
            </a:r>
            <a:r>
              <a:rPr lang="de-DE" sz="1600" dirty="0" smtClean="0"/>
              <a:t>, </a:t>
            </a:r>
            <a:r>
              <a:rPr lang="de-DE" sz="1600" dirty="0"/>
              <a:t>bezeichnet</a:t>
            </a:r>
            <a:endParaRPr lang="pl-PL" sz="1600" dirty="0"/>
          </a:p>
        </p:txBody>
      </p:sp>
      <p:sp>
        <p:nvSpPr>
          <p:cNvPr id="6" name="Prostokąt 5"/>
          <p:cNvSpPr/>
          <p:nvPr/>
        </p:nvSpPr>
        <p:spPr>
          <a:xfrm>
            <a:off x="6437376" y="3108960"/>
            <a:ext cx="5634382" cy="274655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1600" b="1" dirty="0"/>
              <a:t>Północne Chiny, gdzie w 1917 r.  panowała zakaźna choroba dróg oddechowych, przypominająca objawy hiszpanki. W 1917 r. sprowadzono z tego regionu 96 tys. robotników chińskich do Francji. </a:t>
            </a:r>
            <a:endParaRPr lang="de-DE" sz="1600" b="1" dirty="0"/>
          </a:p>
          <a:p>
            <a:pPr algn="ctr"/>
            <a:r>
              <a:rPr lang="de-DE" sz="1600" dirty="0"/>
              <a:t>Im Jahre 1917 </a:t>
            </a:r>
            <a:r>
              <a:rPr lang="de-DE" sz="1600" dirty="0" smtClean="0"/>
              <a:t>gab es in </a:t>
            </a:r>
            <a:r>
              <a:rPr lang="de-DE" sz="1600" dirty="0"/>
              <a:t>Nordchina </a:t>
            </a:r>
            <a:r>
              <a:rPr lang="de-DE" sz="1600" dirty="0" smtClean="0"/>
              <a:t>Infektionen mit einer Atemwegserkrankung, </a:t>
            </a:r>
            <a:r>
              <a:rPr lang="de-DE" sz="1600" dirty="0"/>
              <a:t>die der s</a:t>
            </a:r>
            <a:r>
              <a:rPr lang="de-DE" sz="1600" dirty="0" smtClean="0"/>
              <a:t>panische </a:t>
            </a:r>
            <a:r>
              <a:rPr lang="de-DE" sz="1600" dirty="0"/>
              <a:t>Grippe ähnelte. </a:t>
            </a:r>
            <a:r>
              <a:rPr lang="de-DE" sz="1600" dirty="0" smtClean="0"/>
              <a:t>Im Jahr 1917 </a:t>
            </a:r>
            <a:r>
              <a:rPr lang="de-DE" sz="1600" dirty="0"/>
              <a:t>wurden aus </a:t>
            </a:r>
            <a:r>
              <a:rPr lang="de-DE" sz="1600" dirty="0" smtClean="0"/>
              <a:t>dieser </a:t>
            </a:r>
            <a:r>
              <a:rPr lang="de-DE" sz="1600" dirty="0"/>
              <a:t>Region 96 000 Chinesische Arbeiter nach Frankreich gebracht.</a:t>
            </a:r>
            <a:endParaRPr lang="pl-PL" sz="1600" dirty="0"/>
          </a:p>
        </p:txBody>
      </p:sp>
    </p:spTree>
    <p:extLst>
      <p:ext uri="{BB962C8B-B14F-4D97-AF65-F5344CB8AC3E}">
        <p14:creationId xmlns:p14="http://schemas.microsoft.com/office/powerpoint/2010/main" xmlns="" val="42466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5591177" y="1850100"/>
            <a:ext cx="6448865" cy="3395119"/>
          </a:xfrm>
          <a:prstGeom prst="rect">
            <a:avLst/>
          </a:prstGeom>
          <a:ln>
            <a:noFill/>
          </a:ln>
          <a:effectLst>
            <a:outerShdw blurRad="292100" dist="139700" dir="2700000" algn="tl" rotWithShape="0">
              <a:srgbClr val="333333">
                <a:alpha val="65000"/>
              </a:srgbClr>
            </a:outerShdw>
          </a:effectLst>
        </p:spPr>
      </p:pic>
      <p:sp>
        <p:nvSpPr>
          <p:cNvPr id="5" name="Prostokąt 4"/>
          <p:cNvSpPr/>
          <p:nvPr/>
        </p:nvSpPr>
        <p:spPr>
          <a:xfrm>
            <a:off x="396" y="0"/>
            <a:ext cx="5590780" cy="18003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pl-PL" b="1" dirty="0">
                <a:solidFill>
                  <a:schemeClr val="bg1"/>
                </a:solidFill>
              </a:rPr>
              <a:t>Pierwsza fala pandemii pojawiła się wiosną 1918 r. Była ona wysoce zakaźna               i łagodna w przebiegu.</a:t>
            </a:r>
            <a:endParaRPr lang="de-DE" b="1" dirty="0">
              <a:solidFill>
                <a:schemeClr val="bg1"/>
              </a:solidFill>
            </a:endParaRPr>
          </a:p>
          <a:p>
            <a:pPr algn="just"/>
            <a:r>
              <a:rPr lang="de-DE" dirty="0">
                <a:solidFill>
                  <a:schemeClr val="bg1"/>
                </a:solidFill>
              </a:rPr>
              <a:t>Die erste Welle der Pandemie erschien im Frühling 1918. Sie war sehr ansteckend </a:t>
            </a:r>
            <a:r>
              <a:rPr lang="de-DE" dirty="0" smtClean="0">
                <a:solidFill>
                  <a:schemeClr val="bg1"/>
                </a:solidFill>
              </a:rPr>
              <a:t>aber </a:t>
            </a:r>
            <a:r>
              <a:rPr lang="de-DE" dirty="0">
                <a:solidFill>
                  <a:schemeClr val="bg1"/>
                </a:solidFill>
              </a:rPr>
              <a:t>mild im Verlauf.</a:t>
            </a:r>
            <a:endParaRPr lang="pl-PL" dirty="0">
              <a:solidFill>
                <a:schemeClr val="bg1"/>
              </a:solidFill>
            </a:endParaRPr>
          </a:p>
        </p:txBody>
      </p:sp>
      <p:sp>
        <p:nvSpPr>
          <p:cNvPr id="6" name="Prostokąt 5"/>
          <p:cNvSpPr/>
          <p:nvPr/>
        </p:nvSpPr>
        <p:spPr>
          <a:xfrm>
            <a:off x="9278" y="1777941"/>
            <a:ext cx="5581898" cy="291450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endParaRPr lang="de-DE" b="1" dirty="0">
              <a:solidFill>
                <a:schemeClr val="bg1"/>
              </a:solidFill>
            </a:endParaRPr>
          </a:p>
          <a:p>
            <a:pPr algn="just"/>
            <a:endParaRPr lang="de-DE" b="1" dirty="0">
              <a:solidFill>
                <a:schemeClr val="bg1"/>
              </a:solidFill>
            </a:endParaRPr>
          </a:p>
          <a:p>
            <a:pPr algn="just"/>
            <a:r>
              <a:rPr lang="pl-PL" b="1" dirty="0">
                <a:solidFill>
                  <a:schemeClr val="bg1"/>
                </a:solidFill>
              </a:rPr>
              <a:t>Druga fala pandemii - sierpień 1918 r. wystąpiła jednocześnie w 3 miejscach na świecie – we Francji, USA oraz Sierra Leone. Charakteryzowała się niezwykle wysoką śmiertelnością.</a:t>
            </a:r>
            <a:endParaRPr lang="de-DE" b="1" dirty="0">
              <a:solidFill>
                <a:schemeClr val="bg1"/>
              </a:solidFill>
            </a:endParaRPr>
          </a:p>
          <a:p>
            <a:pPr algn="just"/>
            <a:r>
              <a:rPr lang="de-DE" dirty="0">
                <a:solidFill>
                  <a:schemeClr val="bg1"/>
                </a:solidFill>
              </a:rPr>
              <a:t>Die zweite Welle der Pandemie tauchte im August </a:t>
            </a:r>
            <a:r>
              <a:rPr lang="de-DE" dirty="0" smtClean="0">
                <a:solidFill>
                  <a:schemeClr val="bg1"/>
                </a:solidFill>
              </a:rPr>
              <a:t>1918, zeitgleich an </a:t>
            </a:r>
            <a:r>
              <a:rPr lang="de-DE" dirty="0">
                <a:solidFill>
                  <a:schemeClr val="bg1"/>
                </a:solidFill>
              </a:rPr>
              <a:t>3 Orten der Welt </a:t>
            </a:r>
            <a:r>
              <a:rPr lang="de-DE" dirty="0" smtClean="0">
                <a:solidFill>
                  <a:schemeClr val="bg1"/>
                </a:solidFill>
              </a:rPr>
              <a:t>auf – </a:t>
            </a:r>
            <a:r>
              <a:rPr lang="de-DE" dirty="0">
                <a:solidFill>
                  <a:schemeClr val="bg1"/>
                </a:solidFill>
              </a:rPr>
              <a:t>in Frankreich, den USA und in Sierra Leone. </a:t>
            </a:r>
            <a:r>
              <a:rPr lang="de-DE" dirty="0" smtClean="0">
                <a:solidFill>
                  <a:schemeClr val="bg1"/>
                </a:solidFill>
              </a:rPr>
              <a:t>Sie </a:t>
            </a:r>
            <a:r>
              <a:rPr lang="de-DE" dirty="0">
                <a:solidFill>
                  <a:schemeClr val="bg1"/>
                </a:solidFill>
              </a:rPr>
              <a:t>war durch eine extrem hohe </a:t>
            </a:r>
            <a:r>
              <a:rPr lang="de-DE" dirty="0" smtClean="0">
                <a:solidFill>
                  <a:schemeClr val="bg1"/>
                </a:solidFill>
              </a:rPr>
              <a:t>Mortalität (Sterberate) </a:t>
            </a:r>
            <a:r>
              <a:rPr lang="de-DE" dirty="0">
                <a:solidFill>
                  <a:schemeClr val="bg1"/>
                </a:solidFill>
              </a:rPr>
              <a:t>gekennzeichnet.</a:t>
            </a:r>
          </a:p>
          <a:p>
            <a:pPr algn="just"/>
            <a:endParaRPr lang="de-DE" b="1" dirty="0">
              <a:solidFill>
                <a:schemeClr val="bg1"/>
              </a:solidFill>
            </a:endParaRPr>
          </a:p>
          <a:p>
            <a:pPr algn="just"/>
            <a:endParaRPr lang="pl-PL" b="1" dirty="0">
              <a:solidFill>
                <a:schemeClr val="bg1"/>
              </a:solidFill>
            </a:endParaRPr>
          </a:p>
        </p:txBody>
      </p:sp>
      <p:sp>
        <p:nvSpPr>
          <p:cNvPr id="7" name="Prostokąt 6"/>
          <p:cNvSpPr/>
          <p:nvPr/>
        </p:nvSpPr>
        <p:spPr>
          <a:xfrm>
            <a:off x="1" y="4692444"/>
            <a:ext cx="5591176" cy="200471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pl-PL" b="1" dirty="0">
                <a:solidFill>
                  <a:schemeClr val="bg1"/>
                </a:solidFill>
              </a:rPr>
              <a:t>Trzecia fala pandemii miała miejsce między końcem 1918 a marcem 1919 r. Miała mniejszą śmiertelność niż dwie poprzednie.</a:t>
            </a:r>
            <a:endParaRPr lang="de-DE" b="1" dirty="0">
              <a:solidFill>
                <a:schemeClr val="bg1"/>
              </a:solidFill>
            </a:endParaRPr>
          </a:p>
          <a:p>
            <a:pPr algn="just"/>
            <a:r>
              <a:rPr lang="de-DE" dirty="0">
                <a:solidFill>
                  <a:schemeClr val="bg1"/>
                </a:solidFill>
              </a:rPr>
              <a:t>Die dritte Welle der Pandemie fand zwischen dem Ende 1918 </a:t>
            </a:r>
            <a:r>
              <a:rPr lang="de-DE" dirty="0" smtClean="0">
                <a:solidFill>
                  <a:schemeClr val="bg1"/>
                </a:solidFill>
              </a:rPr>
              <a:t>und März </a:t>
            </a:r>
            <a:r>
              <a:rPr lang="de-DE" dirty="0">
                <a:solidFill>
                  <a:schemeClr val="bg1"/>
                </a:solidFill>
              </a:rPr>
              <a:t>1919 statt. </a:t>
            </a:r>
            <a:r>
              <a:rPr lang="de-DE" dirty="0" smtClean="0">
                <a:solidFill>
                  <a:schemeClr val="bg1"/>
                </a:solidFill>
              </a:rPr>
              <a:t>Sie </a:t>
            </a:r>
            <a:r>
              <a:rPr lang="de-DE" dirty="0">
                <a:solidFill>
                  <a:schemeClr val="bg1"/>
                </a:solidFill>
              </a:rPr>
              <a:t>hatte eine </a:t>
            </a:r>
            <a:r>
              <a:rPr lang="de-DE" dirty="0" smtClean="0">
                <a:solidFill>
                  <a:schemeClr val="bg1"/>
                </a:solidFill>
              </a:rPr>
              <a:t>niedrigere </a:t>
            </a:r>
            <a:r>
              <a:rPr lang="de-DE" dirty="0">
                <a:solidFill>
                  <a:schemeClr val="bg1"/>
                </a:solidFill>
              </a:rPr>
              <a:t>Mortalität als die beiden vorherigen.</a:t>
            </a:r>
            <a:endParaRPr lang="pl-PL" dirty="0">
              <a:solidFill>
                <a:schemeClr val="bg1"/>
              </a:solidFill>
            </a:endParaRPr>
          </a:p>
        </p:txBody>
      </p:sp>
    </p:spTree>
    <p:extLst>
      <p:ext uri="{BB962C8B-B14F-4D97-AF65-F5344CB8AC3E}">
        <p14:creationId xmlns:p14="http://schemas.microsoft.com/office/powerpoint/2010/main" xmlns="" val="165783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810312" y="132155"/>
            <a:ext cx="7997125" cy="923330"/>
          </a:xfrm>
          <a:prstGeom prst="rect">
            <a:avLst/>
          </a:prstGeom>
        </p:spPr>
        <p:txBody>
          <a:bodyPr wrap="square">
            <a:spAutoFit/>
          </a:bodyPr>
          <a:lstStyle/>
          <a:p>
            <a:pPr algn="just"/>
            <a:endParaRPr lang="pl-PL" dirty="0"/>
          </a:p>
          <a:p>
            <a:pPr algn="just"/>
            <a:r>
              <a:rPr lang="pl-PL" dirty="0"/>
              <a:t>Co łączy grypę hiszpankę z Hiszpanią ?</a:t>
            </a:r>
            <a:endParaRPr lang="de-DE" dirty="0"/>
          </a:p>
          <a:p>
            <a:pPr algn="just"/>
            <a:r>
              <a:rPr lang="de-DE" dirty="0"/>
              <a:t>Was verbindet Spanische Grippe mit Spanien?</a:t>
            </a:r>
            <a:endParaRPr lang="pl-PL" dirty="0"/>
          </a:p>
        </p:txBody>
      </p:sp>
      <p:pic>
        <p:nvPicPr>
          <p:cNvPr id="9" name="Obraz 8"/>
          <p:cNvPicPr>
            <a:picLocks noChangeAspect="1"/>
          </p:cNvPicPr>
          <p:nvPr/>
        </p:nvPicPr>
        <p:blipFill>
          <a:blip r:embed="rId2" cstate="print"/>
          <a:stretch>
            <a:fillRect/>
          </a:stretch>
        </p:blipFill>
        <p:spPr>
          <a:xfrm>
            <a:off x="56073" y="132155"/>
            <a:ext cx="2754239" cy="1602189"/>
          </a:xfrm>
          <a:prstGeom prst="rect">
            <a:avLst/>
          </a:prstGeom>
          <a:ln>
            <a:noFill/>
          </a:ln>
          <a:effectLst>
            <a:softEdge rad="112500"/>
          </a:effectLst>
        </p:spPr>
      </p:pic>
      <p:pic>
        <p:nvPicPr>
          <p:cNvPr id="11" name="Symbol zastępczy zawartości 10"/>
          <p:cNvPicPr>
            <a:picLocks noGrp="1" noChangeAspect="1"/>
          </p:cNvPicPr>
          <p:nvPr>
            <p:ph idx="1"/>
          </p:nvPr>
        </p:nvPicPr>
        <p:blipFill>
          <a:blip r:embed="rId3"/>
          <a:stretch>
            <a:fillRect/>
          </a:stretch>
        </p:blipFill>
        <p:spPr>
          <a:xfrm>
            <a:off x="7922944" y="4321873"/>
            <a:ext cx="4269055" cy="2569185"/>
          </a:xfrm>
          <a:prstGeom prst="rect">
            <a:avLst/>
          </a:prstGeom>
          <a:ln>
            <a:noFill/>
          </a:ln>
          <a:effectLst>
            <a:softEdge rad="112500"/>
          </a:effectLst>
        </p:spPr>
      </p:pic>
      <p:sp>
        <p:nvSpPr>
          <p:cNvPr id="14" name="Prostokąt 13"/>
          <p:cNvSpPr/>
          <p:nvPr/>
        </p:nvSpPr>
        <p:spPr>
          <a:xfrm>
            <a:off x="176169" y="1628775"/>
            <a:ext cx="9504727" cy="344805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endParaRPr lang="pl-PL" dirty="0"/>
          </a:p>
          <a:p>
            <a:pPr algn="just"/>
            <a:endParaRPr lang="pl-PL" dirty="0"/>
          </a:p>
          <a:p>
            <a:pPr algn="just"/>
            <a:endParaRPr lang="pl-PL" b="1" dirty="0">
              <a:solidFill>
                <a:srgbClr val="002060"/>
              </a:solidFill>
            </a:endParaRPr>
          </a:p>
          <a:p>
            <a:pPr algn="just"/>
            <a:endParaRPr lang="de-DE" sz="1600" b="1" dirty="0">
              <a:solidFill>
                <a:schemeClr val="bg1"/>
              </a:solidFill>
            </a:endParaRPr>
          </a:p>
          <a:p>
            <a:pPr algn="just"/>
            <a:r>
              <a:rPr lang="pl-PL" sz="1600" b="1" dirty="0">
                <a:solidFill>
                  <a:schemeClr val="bg1"/>
                </a:solidFill>
              </a:rPr>
              <a:t>Hiszpania była jednym z nielicznych krajów, który zachował neutralność</a:t>
            </a:r>
            <a:r>
              <a:rPr lang="de-DE" sz="1600" b="1" dirty="0">
                <a:solidFill>
                  <a:schemeClr val="bg1"/>
                </a:solidFill>
              </a:rPr>
              <a:t> </a:t>
            </a:r>
            <a:r>
              <a:rPr lang="pl-PL" sz="1600" b="1" dirty="0">
                <a:solidFill>
                  <a:schemeClr val="bg1"/>
                </a:solidFill>
              </a:rPr>
              <a:t>w trakcie I Wojny Światowej.  Na jej obszarze nie było cenzury wojennej, więc prasa mogła bez ograniczeń opisywać rozwój pandemii i jej śmiertelne żniwo. Informacje te docierały do krajów, w których obowiązywała cenzura, a temat grypy nie był poruszany, żeby nie osłabiać morale żołnierzy lub wywołać panikę wśród cywilów. Liczne doniesienia o grypie sprawiły, że to Hiszpanię zaczęto kojarzyć jako kraj szczególnie dotknięty chorobą.  </a:t>
            </a:r>
            <a:endParaRPr lang="de-DE" sz="1600" b="1" dirty="0">
              <a:solidFill>
                <a:schemeClr val="bg1"/>
              </a:solidFill>
            </a:endParaRPr>
          </a:p>
          <a:p>
            <a:pPr algn="just"/>
            <a:r>
              <a:rPr lang="de-DE" sz="1600" dirty="0">
                <a:solidFill>
                  <a:schemeClr val="bg1"/>
                </a:solidFill>
              </a:rPr>
              <a:t>Spanien war eines der wenigen Länder, das während des Ersten Weltkriegs </a:t>
            </a:r>
            <a:r>
              <a:rPr lang="de-DE" sz="1600" dirty="0" smtClean="0">
                <a:solidFill>
                  <a:schemeClr val="bg1"/>
                </a:solidFill>
              </a:rPr>
              <a:t>verschont geblieben </a:t>
            </a:r>
            <a:r>
              <a:rPr lang="de-DE" sz="1600" dirty="0">
                <a:solidFill>
                  <a:schemeClr val="bg1"/>
                </a:solidFill>
              </a:rPr>
              <a:t>ist. Auf ihrem Gebiet hab es keine </a:t>
            </a:r>
            <a:r>
              <a:rPr lang="de-DE" sz="1600" dirty="0" smtClean="0">
                <a:solidFill>
                  <a:schemeClr val="bg1"/>
                </a:solidFill>
              </a:rPr>
              <a:t>Kriegszensur. Deshalb </a:t>
            </a:r>
            <a:r>
              <a:rPr lang="de-DE" sz="1600" dirty="0">
                <a:solidFill>
                  <a:schemeClr val="bg1"/>
                </a:solidFill>
              </a:rPr>
              <a:t>konnte die </a:t>
            </a:r>
            <a:r>
              <a:rPr lang="de-DE" sz="1600" dirty="0" smtClean="0">
                <a:solidFill>
                  <a:schemeClr val="bg1"/>
                </a:solidFill>
              </a:rPr>
              <a:t>Presse unzensiert über die Entwicklung </a:t>
            </a:r>
            <a:r>
              <a:rPr lang="de-DE" sz="1600" dirty="0">
                <a:solidFill>
                  <a:schemeClr val="bg1"/>
                </a:solidFill>
              </a:rPr>
              <a:t>der Pandemie und ihre Zahl der Todesopfer </a:t>
            </a:r>
            <a:r>
              <a:rPr lang="de-DE" sz="1600" dirty="0" smtClean="0">
                <a:solidFill>
                  <a:schemeClr val="bg1"/>
                </a:solidFill>
              </a:rPr>
              <a:t>berichten. </a:t>
            </a:r>
            <a:r>
              <a:rPr lang="de-DE" sz="1600" dirty="0">
                <a:solidFill>
                  <a:schemeClr val="bg1"/>
                </a:solidFill>
              </a:rPr>
              <a:t>Diese Informationen erreichten Länder, in denen Zensur in Kraft </a:t>
            </a:r>
            <a:r>
              <a:rPr lang="de-DE" sz="1600" dirty="0" smtClean="0">
                <a:solidFill>
                  <a:schemeClr val="bg1"/>
                </a:solidFill>
              </a:rPr>
              <a:t>war. Das Thema </a:t>
            </a:r>
            <a:r>
              <a:rPr lang="de-DE" sz="1600" dirty="0">
                <a:solidFill>
                  <a:schemeClr val="bg1"/>
                </a:solidFill>
              </a:rPr>
              <a:t>Grippe wurde nicht </a:t>
            </a:r>
            <a:r>
              <a:rPr lang="de-DE" sz="1600" dirty="0" smtClean="0">
                <a:solidFill>
                  <a:schemeClr val="bg1"/>
                </a:solidFill>
              </a:rPr>
              <a:t>erörtert, </a:t>
            </a:r>
            <a:r>
              <a:rPr lang="de-DE" sz="1600" dirty="0">
                <a:solidFill>
                  <a:schemeClr val="bg1"/>
                </a:solidFill>
              </a:rPr>
              <a:t>um </a:t>
            </a:r>
            <a:r>
              <a:rPr lang="de-DE" sz="1600" dirty="0" smtClean="0">
                <a:solidFill>
                  <a:schemeClr val="bg1"/>
                </a:solidFill>
              </a:rPr>
              <a:t>nicht die </a:t>
            </a:r>
            <a:r>
              <a:rPr lang="de-DE" sz="1600" dirty="0">
                <a:solidFill>
                  <a:schemeClr val="bg1"/>
                </a:solidFill>
              </a:rPr>
              <a:t>Moral der Soldaten zu schwächen oder die Zivilbevölkerung in Panik zu versetzen. Aufgrund </a:t>
            </a:r>
            <a:r>
              <a:rPr lang="de-DE" sz="1600" dirty="0" smtClean="0">
                <a:solidFill>
                  <a:schemeClr val="bg1"/>
                </a:solidFill>
              </a:rPr>
              <a:t>der zahlreichen </a:t>
            </a:r>
            <a:r>
              <a:rPr lang="de-DE" sz="1600" dirty="0">
                <a:solidFill>
                  <a:schemeClr val="bg1"/>
                </a:solidFill>
              </a:rPr>
              <a:t>Berichte </a:t>
            </a:r>
            <a:r>
              <a:rPr lang="de-DE" sz="1600" dirty="0" smtClean="0">
                <a:solidFill>
                  <a:schemeClr val="bg1"/>
                </a:solidFill>
              </a:rPr>
              <a:t>über die </a:t>
            </a:r>
            <a:r>
              <a:rPr lang="de-DE" sz="1600" dirty="0">
                <a:solidFill>
                  <a:schemeClr val="bg1"/>
                </a:solidFill>
              </a:rPr>
              <a:t>Influenza wurde Spanien als besonders betroffenes Land angesehen.</a:t>
            </a:r>
          </a:p>
          <a:p>
            <a:pPr algn="just"/>
            <a:endParaRPr lang="pl-PL" sz="1600" b="1" dirty="0">
              <a:solidFill>
                <a:schemeClr val="bg1"/>
              </a:solidFill>
              <a:latin typeface="Century Schoolbook (Body)"/>
            </a:endParaRPr>
          </a:p>
          <a:p>
            <a:pPr algn="just"/>
            <a:endParaRPr lang="pl-PL" dirty="0">
              <a:latin typeface="Century Schoolbook (Body)"/>
            </a:endParaRPr>
          </a:p>
          <a:p>
            <a:pPr algn="just"/>
            <a:endParaRPr lang="pl-PL" dirty="0">
              <a:latin typeface="Century Schoolbook (Body)"/>
            </a:endParaRPr>
          </a:p>
          <a:p>
            <a:pPr algn="ctr"/>
            <a:endParaRPr lang="pl-PL" dirty="0"/>
          </a:p>
        </p:txBody>
      </p:sp>
      <p:pic>
        <p:nvPicPr>
          <p:cNvPr id="15" name="Obraz 14"/>
          <p:cNvPicPr>
            <a:picLocks noChangeAspect="1"/>
          </p:cNvPicPr>
          <p:nvPr/>
        </p:nvPicPr>
        <p:blipFill>
          <a:blip r:embed="rId4"/>
          <a:stretch>
            <a:fillRect/>
          </a:stretch>
        </p:blipFill>
        <p:spPr>
          <a:xfrm rot="21314538">
            <a:off x="7468192" y="5506026"/>
            <a:ext cx="4743099" cy="1956986"/>
          </a:xfrm>
          <a:prstGeom prst="rect">
            <a:avLst/>
          </a:prstGeom>
        </p:spPr>
      </p:pic>
      <p:pic>
        <p:nvPicPr>
          <p:cNvPr id="16" name="Obraz 15"/>
          <p:cNvPicPr>
            <a:picLocks noChangeAspect="1"/>
          </p:cNvPicPr>
          <p:nvPr/>
        </p:nvPicPr>
        <p:blipFill>
          <a:blip r:embed="rId5"/>
          <a:stretch>
            <a:fillRect/>
          </a:stretch>
        </p:blipFill>
        <p:spPr>
          <a:xfrm rot="21440749">
            <a:off x="7857293" y="214164"/>
            <a:ext cx="4298053" cy="1682642"/>
          </a:xfrm>
          <a:prstGeom prst="rect">
            <a:avLst/>
          </a:prstGeom>
        </p:spPr>
      </p:pic>
      <p:sp>
        <p:nvSpPr>
          <p:cNvPr id="17" name="Prostokąt 16"/>
          <p:cNvSpPr/>
          <p:nvPr/>
        </p:nvSpPr>
        <p:spPr>
          <a:xfrm>
            <a:off x="351170" y="5196981"/>
            <a:ext cx="6720749" cy="166101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pl-PL" b="1" dirty="0"/>
              <a:t>Grypę hiszpańską nazywano też gorączką flandryjską, gorączką trzech dni, </a:t>
            </a:r>
            <a:r>
              <a:rPr lang="pl-PL" b="1" dirty="0" err="1"/>
              <a:t>knock</a:t>
            </a:r>
            <a:r>
              <a:rPr lang="pl-PL" b="1" dirty="0"/>
              <a:t>-me-down </a:t>
            </a:r>
            <a:r>
              <a:rPr lang="pl-PL" b="1" dirty="0" err="1"/>
              <a:t>fever</a:t>
            </a:r>
            <a:r>
              <a:rPr lang="pl-PL" b="1" dirty="0"/>
              <a:t>, </a:t>
            </a:r>
            <a:r>
              <a:rPr lang="pl-PL" b="1" dirty="0" err="1"/>
              <a:t>flu</a:t>
            </a:r>
            <a:r>
              <a:rPr lang="pl-PL" b="1" dirty="0"/>
              <a:t>, </a:t>
            </a:r>
            <a:r>
              <a:rPr lang="pl-PL" b="1" dirty="0" err="1"/>
              <a:t>purple</a:t>
            </a:r>
            <a:r>
              <a:rPr lang="pl-PL" b="1" dirty="0"/>
              <a:t> </a:t>
            </a:r>
            <a:r>
              <a:rPr lang="pl-PL" b="1" dirty="0" err="1"/>
              <a:t>death</a:t>
            </a:r>
            <a:r>
              <a:rPr lang="pl-PL" b="1" dirty="0"/>
              <a:t>, la </a:t>
            </a:r>
            <a:r>
              <a:rPr lang="pl-PL" b="1" dirty="0" err="1"/>
              <a:t>grippe</a:t>
            </a:r>
            <a:r>
              <a:rPr lang="pl-PL" b="1" dirty="0"/>
              <a:t> oraz influenzą.</a:t>
            </a:r>
          </a:p>
          <a:p>
            <a:pPr algn="just"/>
            <a:r>
              <a:rPr lang="de-DE" dirty="0" smtClean="0"/>
              <a:t>Die </a:t>
            </a:r>
            <a:r>
              <a:rPr lang="de-DE" dirty="0"/>
              <a:t>s</a:t>
            </a:r>
            <a:r>
              <a:rPr lang="pl-PL" dirty="0" smtClean="0"/>
              <a:t>panische </a:t>
            </a:r>
            <a:r>
              <a:rPr lang="pl-PL" dirty="0"/>
              <a:t>Grippe wurde auch </a:t>
            </a:r>
            <a:r>
              <a:rPr lang="pl-PL" dirty="0" smtClean="0"/>
              <a:t>Flandrisches </a:t>
            </a:r>
            <a:r>
              <a:rPr lang="pl-PL" dirty="0"/>
              <a:t>Fieber,  </a:t>
            </a:r>
            <a:r>
              <a:rPr lang="de-DE" dirty="0" smtClean="0"/>
              <a:t>d</a:t>
            </a:r>
            <a:r>
              <a:rPr lang="pl-PL" dirty="0" smtClean="0"/>
              <a:t>rei </a:t>
            </a:r>
            <a:r>
              <a:rPr lang="pl-PL" dirty="0"/>
              <a:t>Tage Fieber, knock-me-down fever, Purple death, la grippe und Influenza genannt.</a:t>
            </a:r>
          </a:p>
        </p:txBody>
      </p:sp>
    </p:spTree>
    <p:extLst>
      <p:ext uri="{BB962C8B-B14F-4D97-AF65-F5344CB8AC3E}">
        <p14:creationId xmlns:p14="http://schemas.microsoft.com/office/powerpoint/2010/main" xmlns="" val="40627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287608" y="289650"/>
            <a:ext cx="8925059" cy="84026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endParaRPr lang="pl-PL" b="1" dirty="0">
              <a:solidFill>
                <a:srgbClr val="002060"/>
              </a:solidFill>
            </a:endParaRPr>
          </a:p>
          <a:p>
            <a:pPr algn="just"/>
            <a:r>
              <a:rPr lang="pl-PL" b="1" dirty="0">
                <a:solidFill>
                  <a:schemeClr val="bg1"/>
                </a:solidFill>
              </a:rPr>
              <a:t>Podczas światowej pandemii hiszpanki sądzono, że wywołuję ją bakteria.</a:t>
            </a:r>
          </a:p>
          <a:p>
            <a:pPr algn="just"/>
            <a:r>
              <a:rPr lang="pl-PL" dirty="0" smtClean="0">
                <a:solidFill>
                  <a:schemeClr val="bg1"/>
                </a:solidFill>
              </a:rPr>
              <a:t>W</a:t>
            </a:r>
            <a:r>
              <a:rPr lang="de-DE" dirty="0">
                <a:solidFill>
                  <a:schemeClr val="bg1"/>
                </a:solidFill>
              </a:rPr>
              <a:t>ä</a:t>
            </a:r>
            <a:r>
              <a:rPr lang="pl-PL" dirty="0" smtClean="0">
                <a:solidFill>
                  <a:schemeClr val="bg1"/>
                </a:solidFill>
              </a:rPr>
              <a:t>hrend </a:t>
            </a:r>
            <a:r>
              <a:rPr lang="pl-PL" dirty="0">
                <a:solidFill>
                  <a:schemeClr val="bg1"/>
                </a:solidFill>
              </a:rPr>
              <a:t>der </a:t>
            </a:r>
            <a:r>
              <a:rPr lang="de-DE" dirty="0">
                <a:solidFill>
                  <a:schemeClr val="bg1"/>
                </a:solidFill>
              </a:rPr>
              <a:t>globalen</a:t>
            </a:r>
            <a:r>
              <a:rPr lang="pl-PL" dirty="0">
                <a:solidFill>
                  <a:schemeClr val="bg1"/>
                </a:solidFill>
              </a:rPr>
              <a:t> Pandemie </a:t>
            </a:r>
            <a:r>
              <a:rPr lang="de-DE" dirty="0" smtClean="0">
                <a:solidFill>
                  <a:schemeClr val="bg1"/>
                </a:solidFill>
              </a:rPr>
              <a:t>durch die s</a:t>
            </a:r>
            <a:r>
              <a:rPr lang="pl-PL" dirty="0" smtClean="0">
                <a:solidFill>
                  <a:schemeClr val="bg1"/>
                </a:solidFill>
              </a:rPr>
              <a:t>panischen </a:t>
            </a:r>
            <a:r>
              <a:rPr lang="pl-PL" dirty="0">
                <a:solidFill>
                  <a:schemeClr val="bg1"/>
                </a:solidFill>
              </a:rPr>
              <a:t>Grippe wurde angenommen, dass </a:t>
            </a:r>
            <a:r>
              <a:rPr lang="de-DE" dirty="0">
                <a:solidFill>
                  <a:schemeClr val="bg1"/>
                </a:solidFill>
              </a:rPr>
              <a:t>sie durch Bakterien verursacht wurde.</a:t>
            </a:r>
            <a:endParaRPr lang="pl-PL" dirty="0">
              <a:solidFill>
                <a:schemeClr val="bg1"/>
              </a:solidFill>
            </a:endParaRPr>
          </a:p>
          <a:p>
            <a:pPr algn="ctr"/>
            <a:endParaRPr lang="pl-PL" sz="2000" b="1" dirty="0">
              <a:solidFill>
                <a:schemeClr val="bg1"/>
              </a:solidFill>
            </a:endParaRPr>
          </a:p>
        </p:txBody>
      </p:sp>
      <p:sp>
        <p:nvSpPr>
          <p:cNvPr id="3" name="Prostokąt 2"/>
          <p:cNvSpPr/>
          <p:nvPr/>
        </p:nvSpPr>
        <p:spPr>
          <a:xfrm>
            <a:off x="4718512" y="1347459"/>
            <a:ext cx="7323243" cy="326648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pl-PL" b="1" dirty="0">
                <a:solidFill>
                  <a:schemeClr val="bg1"/>
                </a:solidFill>
              </a:rPr>
              <a:t>W 1933 r. brytyjscy naukowcy W. </a:t>
            </a:r>
            <a:r>
              <a:rPr lang="pl-PL" b="1" dirty="0" err="1">
                <a:solidFill>
                  <a:schemeClr val="bg1"/>
                </a:solidFill>
              </a:rPr>
              <a:t>Smith</a:t>
            </a:r>
            <a:r>
              <a:rPr lang="pl-PL" b="1" dirty="0">
                <a:solidFill>
                  <a:schemeClr val="bg1"/>
                </a:solidFill>
              </a:rPr>
              <a:t>, Christopher H. </a:t>
            </a:r>
            <a:r>
              <a:rPr lang="pl-PL" b="1" dirty="0" err="1">
                <a:solidFill>
                  <a:schemeClr val="bg1"/>
                </a:solidFill>
              </a:rPr>
              <a:t>Andrewes</a:t>
            </a:r>
            <a:r>
              <a:rPr lang="pl-PL" b="1" dirty="0">
                <a:solidFill>
                  <a:schemeClr val="bg1"/>
                </a:solidFill>
              </a:rPr>
              <a:t> i Patrick </a:t>
            </a:r>
            <a:r>
              <a:rPr lang="pl-PL" b="1" dirty="0" err="1">
                <a:solidFill>
                  <a:schemeClr val="bg1"/>
                </a:solidFill>
              </a:rPr>
              <a:t>Laidlaw</a:t>
            </a:r>
            <a:r>
              <a:rPr lang="pl-PL" b="1" dirty="0">
                <a:solidFill>
                  <a:schemeClr val="bg1"/>
                </a:solidFill>
              </a:rPr>
              <a:t> przedstawili dowody,                          że </a:t>
            </a:r>
            <a:r>
              <a:rPr lang="pl-PL" b="1" dirty="0">
                <a:solidFill>
                  <a:srgbClr val="FF0000"/>
                </a:solidFill>
              </a:rPr>
              <a:t>główną przyczyną ludzkiej grypy jest wirus.</a:t>
            </a:r>
            <a:r>
              <a:rPr lang="pl-PL" b="1" dirty="0">
                <a:solidFill>
                  <a:schemeClr val="bg1"/>
                </a:solidFill>
              </a:rPr>
              <a:t> Prowadzili badania na fretkach – to jedne z niewielu gatunków ssaków, które chorują na grypę podobnie jak ludzie.</a:t>
            </a:r>
            <a:endParaRPr lang="de-DE" b="1" dirty="0">
              <a:solidFill>
                <a:schemeClr val="bg1"/>
              </a:solidFill>
            </a:endParaRPr>
          </a:p>
          <a:p>
            <a:pPr algn="just"/>
            <a:r>
              <a:rPr lang="de-DE" dirty="0">
                <a:solidFill>
                  <a:schemeClr val="bg1"/>
                </a:solidFill>
              </a:rPr>
              <a:t>1933 haben die britischen Wissenschaftler W. Smith, Christopher H. </a:t>
            </a:r>
            <a:r>
              <a:rPr lang="de-DE" dirty="0" err="1">
                <a:solidFill>
                  <a:schemeClr val="bg1"/>
                </a:solidFill>
              </a:rPr>
              <a:t>Andrewes</a:t>
            </a:r>
            <a:r>
              <a:rPr lang="de-DE" dirty="0">
                <a:solidFill>
                  <a:schemeClr val="bg1"/>
                </a:solidFill>
              </a:rPr>
              <a:t> und Patrick Laidlaw bewiesen, dass </a:t>
            </a:r>
            <a:r>
              <a:rPr lang="de-DE" dirty="0">
                <a:solidFill>
                  <a:srgbClr val="FF0000"/>
                </a:solidFill>
              </a:rPr>
              <a:t>die Hauptursache der menschlichen Grippe </a:t>
            </a:r>
            <a:r>
              <a:rPr lang="de-DE" dirty="0" smtClean="0">
                <a:solidFill>
                  <a:srgbClr val="FF0000"/>
                </a:solidFill>
              </a:rPr>
              <a:t>ein Virus </a:t>
            </a:r>
            <a:r>
              <a:rPr lang="de-DE" dirty="0">
                <a:solidFill>
                  <a:srgbClr val="FF0000"/>
                </a:solidFill>
              </a:rPr>
              <a:t>ist. </a:t>
            </a:r>
            <a:r>
              <a:rPr lang="de-DE" dirty="0">
                <a:solidFill>
                  <a:schemeClr val="bg1"/>
                </a:solidFill>
              </a:rPr>
              <a:t>Sie forschten an Frettchen – dies ist eine der wenigen Säugetierarten, </a:t>
            </a:r>
            <a:r>
              <a:rPr lang="de-DE" dirty="0" smtClean="0">
                <a:solidFill>
                  <a:schemeClr val="bg1"/>
                </a:solidFill>
              </a:rPr>
              <a:t>die an der </a:t>
            </a:r>
            <a:r>
              <a:rPr lang="de-DE" dirty="0">
                <a:solidFill>
                  <a:schemeClr val="bg1"/>
                </a:solidFill>
              </a:rPr>
              <a:t>Grippe erkranken. </a:t>
            </a:r>
            <a:endParaRPr lang="pl-PL" dirty="0">
              <a:solidFill>
                <a:schemeClr val="bg1"/>
              </a:solidFill>
            </a:endParaRPr>
          </a:p>
        </p:txBody>
      </p:sp>
      <p:pic>
        <p:nvPicPr>
          <p:cNvPr id="6" name="Obraz 5"/>
          <p:cNvPicPr>
            <a:picLocks noChangeAspect="1"/>
          </p:cNvPicPr>
          <p:nvPr/>
        </p:nvPicPr>
        <p:blipFill>
          <a:blip r:embed="rId2"/>
          <a:stretch>
            <a:fillRect/>
          </a:stretch>
        </p:blipFill>
        <p:spPr>
          <a:xfrm>
            <a:off x="661002" y="1347459"/>
            <a:ext cx="3425224" cy="3635632"/>
          </a:xfrm>
          <a:prstGeom prst="rect">
            <a:avLst/>
          </a:prstGeom>
          <a:ln>
            <a:noFill/>
          </a:ln>
          <a:effectLst>
            <a:softEdge rad="112500"/>
          </a:effectLst>
        </p:spPr>
      </p:pic>
      <p:pic>
        <p:nvPicPr>
          <p:cNvPr id="9" name="Obraz 8"/>
          <p:cNvPicPr>
            <a:picLocks noChangeAspect="1"/>
          </p:cNvPicPr>
          <p:nvPr/>
        </p:nvPicPr>
        <p:blipFill>
          <a:blip r:embed="rId3" cstate="print"/>
          <a:stretch>
            <a:fillRect/>
          </a:stretch>
        </p:blipFill>
        <p:spPr>
          <a:xfrm>
            <a:off x="8362496" y="4513277"/>
            <a:ext cx="2380523" cy="1587016"/>
          </a:xfrm>
          <a:prstGeom prst="rect">
            <a:avLst/>
          </a:prstGeom>
          <a:ln>
            <a:noFill/>
          </a:ln>
          <a:effectLst>
            <a:softEdge rad="112500"/>
          </a:effectLst>
        </p:spPr>
      </p:pic>
      <p:sp>
        <p:nvSpPr>
          <p:cNvPr id="10" name="Prostokąt 9"/>
          <p:cNvSpPr/>
          <p:nvPr/>
        </p:nvSpPr>
        <p:spPr>
          <a:xfrm>
            <a:off x="119923" y="5057775"/>
            <a:ext cx="6684135" cy="168592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pl-PL" b="1" dirty="0">
                <a:solidFill>
                  <a:schemeClr val="bg1"/>
                </a:solidFill>
              </a:rPr>
              <a:t>Grypę hiszpankę wywołała wyjątkowo groźna  odmiana wirusa H1N1, czyli wirusa grypy typu A.</a:t>
            </a:r>
            <a:endParaRPr lang="de-DE" b="1" dirty="0">
              <a:solidFill>
                <a:schemeClr val="bg1"/>
              </a:solidFill>
            </a:endParaRPr>
          </a:p>
          <a:p>
            <a:pPr algn="just"/>
            <a:r>
              <a:rPr lang="de-DE" dirty="0" smtClean="0">
                <a:solidFill>
                  <a:schemeClr val="bg1"/>
                </a:solidFill>
              </a:rPr>
              <a:t>Die spanische </a:t>
            </a:r>
            <a:r>
              <a:rPr lang="de-DE" dirty="0">
                <a:solidFill>
                  <a:schemeClr val="bg1"/>
                </a:solidFill>
              </a:rPr>
              <a:t>Grippe wurde durch eine äußerst gefährliche Variante des H1N1-Virus verursacht, d.h. </a:t>
            </a:r>
            <a:r>
              <a:rPr lang="de-DE" dirty="0" smtClean="0">
                <a:solidFill>
                  <a:schemeClr val="bg1"/>
                </a:solidFill>
              </a:rPr>
              <a:t>durch den </a:t>
            </a:r>
            <a:r>
              <a:rPr lang="de-DE" dirty="0">
                <a:solidFill>
                  <a:schemeClr val="bg1"/>
                </a:solidFill>
              </a:rPr>
              <a:t>Influenza-A Virus.</a:t>
            </a:r>
          </a:p>
        </p:txBody>
      </p:sp>
    </p:spTree>
    <p:extLst>
      <p:ext uri="{BB962C8B-B14F-4D97-AF65-F5344CB8AC3E}">
        <p14:creationId xmlns:p14="http://schemas.microsoft.com/office/powerpoint/2010/main" xmlns="" val="2043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p:cNvPicPr>
            <a:picLocks noGrp="1" noChangeAspect="1"/>
          </p:cNvPicPr>
          <p:nvPr>
            <p:ph idx="1"/>
          </p:nvPr>
        </p:nvPicPr>
        <p:blipFill>
          <a:blip r:embed="rId2"/>
          <a:stretch>
            <a:fillRect/>
          </a:stretch>
        </p:blipFill>
        <p:spPr>
          <a:xfrm>
            <a:off x="7876996" y="2314574"/>
            <a:ext cx="4160458" cy="3062097"/>
          </a:xfrm>
          <a:prstGeom prst="rect">
            <a:avLst/>
          </a:prstGeom>
          <a:ln>
            <a:noFill/>
          </a:ln>
          <a:effectLst>
            <a:softEdge rad="112500"/>
          </a:effectLst>
        </p:spPr>
      </p:pic>
      <p:sp>
        <p:nvSpPr>
          <p:cNvPr id="4" name="Prostokąt 3"/>
          <p:cNvSpPr/>
          <p:nvPr/>
        </p:nvSpPr>
        <p:spPr>
          <a:xfrm>
            <a:off x="382195" y="2260155"/>
            <a:ext cx="6168981" cy="196879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endParaRPr lang="pl-PL" b="1" dirty="0"/>
          </a:p>
          <a:p>
            <a:pPr algn="just"/>
            <a:endParaRPr lang="de-DE" b="1" dirty="0"/>
          </a:p>
          <a:p>
            <a:pPr algn="just"/>
            <a:endParaRPr lang="de-DE" sz="1600" b="1" dirty="0"/>
          </a:p>
          <a:p>
            <a:pPr algn="just"/>
            <a:r>
              <a:rPr lang="pl-PL" sz="1600" b="1" dirty="0"/>
              <a:t>Największe ogniska grypy hiszpanki występowały na froncie i w obozach, gdzie choroba z łatwością przenosiła się na ludność cywilną.</a:t>
            </a:r>
            <a:endParaRPr lang="de-DE" sz="1600" b="1" dirty="0"/>
          </a:p>
          <a:p>
            <a:pPr algn="just"/>
            <a:r>
              <a:rPr lang="de-DE" sz="1600" dirty="0"/>
              <a:t>Die größten Ausbrüche der spanischen Grippe </a:t>
            </a:r>
            <a:r>
              <a:rPr lang="de-DE" sz="1600" dirty="0" smtClean="0"/>
              <a:t>gab es an </a:t>
            </a:r>
            <a:r>
              <a:rPr lang="de-DE" sz="1600" dirty="0"/>
              <a:t>der Front und in den Lagern, </a:t>
            </a:r>
            <a:r>
              <a:rPr lang="de-DE" sz="1600" dirty="0" smtClean="0"/>
              <a:t>von dort konnte </a:t>
            </a:r>
            <a:r>
              <a:rPr lang="de-DE" sz="1600" dirty="0"/>
              <a:t>sich die Krankheit leicht auf die Zivilbevölkerung </a:t>
            </a:r>
            <a:r>
              <a:rPr lang="de-DE" sz="1600" dirty="0" smtClean="0"/>
              <a:t>ausbreiteten.</a:t>
            </a:r>
            <a:r>
              <a:rPr lang="pl-PL" sz="1600" b="1" dirty="0" smtClean="0"/>
              <a:t> </a:t>
            </a:r>
            <a:endParaRPr lang="de-DE" sz="1600" b="1" dirty="0"/>
          </a:p>
          <a:p>
            <a:pPr algn="just"/>
            <a:endParaRPr lang="de-DE" sz="1400" b="1" dirty="0"/>
          </a:p>
          <a:p>
            <a:pPr algn="just"/>
            <a:endParaRPr lang="de-DE" sz="1400" b="1" dirty="0"/>
          </a:p>
          <a:p>
            <a:pPr algn="just"/>
            <a:endParaRPr lang="pl-PL" b="1" dirty="0"/>
          </a:p>
          <a:p>
            <a:pPr algn="just"/>
            <a:endParaRPr lang="pl-PL" b="1" dirty="0"/>
          </a:p>
        </p:txBody>
      </p:sp>
      <p:sp>
        <p:nvSpPr>
          <p:cNvPr id="7" name="Prostokąt 6"/>
          <p:cNvSpPr/>
          <p:nvPr/>
        </p:nvSpPr>
        <p:spPr>
          <a:xfrm>
            <a:off x="382196" y="4436764"/>
            <a:ext cx="6168980" cy="224531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pl-PL" sz="1600" b="1" dirty="0"/>
              <a:t>Pandemii sprzyjały także warunki w jakich przebywali ludzie. W miastach mieszkano                       w przepełnionych kamienicach czynszowych. Panowała bieda i głód.</a:t>
            </a:r>
            <a:endParaRPr lang="de-DE" sz="1600" b="1" dirty="0"/>
          </a:p>
          <a:p>
            <a:pPr algn="just"/>
            <a:r>
              <a:rPr lang="de-DE" sz="1600" dirty="0"/>
              <a:t>Die Pandemie wurde auch durch die </a:t>
            </a:r>
            <a:r>
              <a:rPr lang="de-DE" sz="1600" dirty="0" smtClean="0"/>
              <a:t>Lebensbedingungen </a:t>
            </a:r>
            <a:r>
              <a:rPr lang="de-DE" sz="1600" dirty="0"/>
              <a:t>begünstigt, unter denen die Menschen lebten. In Städten lebten die Menschen in überfüllten Mietshäusern. Es gab Armut und Hunger.</a:t>
            </a:r>
            <a:endParaRPr lang="de-DE" sz="1600" b="1" dirty="0"/>
          </a:p>
          <a:p>
            <a:pPr algn="just"/>
            <a:endParaRPr lang="pl-PL" b="1" dirty="0"/>
          </a:p>
        </p:txBody>
      </p:sp>
      <p:sp>
        <p:nvSpPr>
          <p:cNvPr id="8" name="Prostokąt 7"/>
          <p:cNvSpPr/>
          <p:nvPr/>
        </p:nvSpPr>
        <p:spPr>
          <a:xfrm>
            <a:off x="382194" y="180384"/>
            <a:ext cx="6168981" cy="187195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endParaRPr lang="de-DE" sz="1200" b="1" dirty="0"/>
          </a:p>
          <a:p>
            <a:pPr algn="just"/>
            <a:endParaRPr lang="de-DE" sz="1200" b="1" dirty="0"/>
          </a:p>
          <a:p>
            <a:pPr algn="just"/>
            <a:r>
              <a:rPr lang="pl-PL" sz="1600" b="1" dirty="0"/>
              <a:t>Toczyła się I wojna światowa - trwała wielka wędrówka armii i cywilów. Ludzie pokonywali duże odległości - wirus rozprzestrzeniał się po całej kuli ziemskiej.</a:t>
            </a:r>
            <a:endParaRPr lang="de-DE" sz="1600" b="1" dirty="0"/>
          </a:p>
          <a:p>
            <a:pPr algn="just"/>
            <a:r>
              <a:rPr lang="de-DE" sz="1600" dirty="0"/>
              <a:t>Der Erste Weltkrieg wurde geführt - </a:t>
            </a:r>
            <a:r>
              <a:rPr lang="de-DE" sz="1600" dirty="0" smtClean="0"/>
              <a:t>große Bewegungen </a:t>
            </a:r>
            <a:r>
              <a:rPr lang="de-DE" sz="1600" dirty="0"/>
              <a:t>von Armeen und Zivilisten </a:t>
            </a:r>
            <a:r>
              <a:rPr lang="de-DE" sz="1600" dirty="0" smtClean="0"/>
              <a:t>fanden </a:t>
            </a:r>
            <a:r>
              <a:rPr lang="de-DE" sz="1600" dirty="0"/>
              <a:t>statt. Die Menschen </a:t>
            </a:r>
            <a:r>
              <a:rPr lang="de-DE" sz="1600" dirty="0" smtClean="0"/>
              <a:t>legten weite </a:t>
            </a:r>
            <a:r>
              <a:rPr lang="de-DE" sz="1600" dirty="0"/>
              <a:t>Strecken </a:t>
            </a:r>
            <a:r>
              <a:rPr lang="de-DE" sz="1600" dirty="0" smtClean="0"/>
              <a:t>zurück - </a:t>
            </a:r>
            <a:r>
              <a:rPr lang="de-DE" sz="1600" dirty="0"/>
              <a:t>das Virus verbreitete sich auf der ganzen Welt.</a:t>
            </a:r>
          </a:p>
          <a:p>
            <a:pPr algn="just"/>
            <a:endParaRPr lang="de-DE" sz="1200" b="1" dirty="0"/>
          </a:p>
          <a:p>
            <a:pPr algn="just"/>
            <a:r>
              <a:rPr lang="de-DE" sz="1200" dirty="0"/>
              <a:t> ,</a:t>
            </a:r>
            <a:endParaRPr lang="pl-PL" sz="1200" dirty="0"/>
          </a:p>
        </p:txBody>
      </p:sp>
    </p:spTree>
    <p:extLst>
      <p:ext uri="{BB962C8B-B14F-4D97-AF65-F5344CB8AC3E}">
        <p14:creationId xmlns:p14="http://schemas.microsoft.com/office/powerpoint/2010/main" xmlns="" val="383073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095212" y="730012"/>
            <a:ext cx="9851830" cy="5277003"/>
          </a:xfrm>
          <a:prstGeom prst="rect">
            <a:avLst/>
          </a:prstGeom>
          <a:ln>
            <a:noFill/>
          </a:ln>
          <a:effectLst>
            <a:softEdge rad="112500"/>
          </a:effectLst>
        </p:spPr>
      </p:pic>
      <p:sp>
        <p:nvSpPr>
          <p:cNvPr id="4" name="Prostokąt 3"/>
          <p:cNvSpPr/>
          <p:nvPr/>
        </p:nvSpPr>
        <p:spPr>
          <a:xfrm>
            <a:off x="1095212" y="3930233"/>
            <a:ext cx="7404844" cy="199070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sz="2400" b="1" dirty="0"/>
              <a:t>OBJAWY</a:t>
            </a:r>
          </a:p>
          <a:p>
            <a:pPr algn="ctr"/>
            <a:r>
              <a:rPr lang="pl-PL" sz="2400" b="1" dirty="0"/>
              <a:t>GRYPY </a:t>
            </a:r>
          </a:p>
          <a:p>
            <a:pPr algn="ctr"/>
            <a:r>
              <a:rPr lang="pl-PL" sz="2400" b="1" dirty="0"/>
              <a:t>HISZPANKI</a:t>
            </a:r>
            <a:endParaRPr lang="de-DE" sz="2400" b="1" dirty="0"/>
          </a:p>
          <a:p>
            <a:pPr algn="ctr"/>
            <a:r>
              <a:rPr lang="de-DE" sz="2400" dirty="0"/>
              <a:t>SYMPTOME DER SPANISCHEN GRIPPE</a:t>
            </a:r>
            <a:endParaRPr lang="pl-PL" sz="2400" dirty="0"/>
          </a:p>
        </p:txBody>
      </p:sp>
      <p:sp>
        <p:nvSpPr>
          <p:cNvPr id="5" name="Prostokąt 4"/>
          <p:cNvSpPr/>
          <p:nvPr/>
        </p:nvSpPr>
        <p:spPr>
          <a:xfrm>
            <a:off x="850785" y="503127"/>
            <a:ext cx="3799668" cy="102087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osłabienie i uczucie rozbicia</a:t>
            </a:r>
            <a:endParaRPr lang="de-DE" b="1" dirty="0"/>
          </a:p>
          <a:p>
            <a:pPr algn="ctr"/>
            <a:r>
              <a:rPr lang="de-DE" dirty="0" err="1"/>
              <a:t>S</a:t>
            </a:r>
            <a:r>
              <a:rPr lang="pl-PL" dirty="0" smtClean="0"/>
              <a:t>chwäche </a:t>
            </a:r>
            <a:r>
              <a:rPr lang="pl-PL" dirty="0"/>
              <a:t>und </a:t>
            </a:r>
            <a:r>
              <a:rPr lang="de-DE" dirty="0" smtClean="0"/>
              <a:t>Müdigkeit</a:t>
            </a:r>
            <a:endParaRPr lang="pl-PL" dirty="0"/>
          </a:p>
        </p:txBody>
      </p:sp>
      <p:sp>
        <p:nvSpPr>
          <p:cNvPr id="15" name="Prostokąt 14"/>
          <p:cNvSpPr/>
          <p:nvPr/>
        </p:nvSpPr>
        <p:spPr>
          <a:xfrm>
            <a:off x="9345168" y="3322749"/>
            <a:ext cx="2666015" cy="5828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gorączka</a:t>
            </a:r>
            <a:endParaRPr lang="de-DE" b="1" dirty="0"/>
          </a:p>
          <a:p>
            <a:pPr algn="ctr"/>
            <a:r>
              <a:rPr lang="de-DE" dirty="0"/>
              <a:t>Fieber</a:t>
            </a:r>
            <a:endParaRPr lang="pl-PL" dirty="0"/>
          </a:p>
        </p:txBody>
      </p:sp>
      <p:sp>
        <p:nvSpPr>
          <p:cNvPr id="16" name="Prostokąt 15"/>
          <p:cNvSpPr/>
          <p:nvPr/>
        </p:nvSpPr>
        <p:spPr>
          <a:xfrm>
            <a:off x="7648575" y="299943"/>
            <a:ext cx="3221450" cy="150980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kaszel o różnym nasileniu</a:t>
            </a:r>
            <a:endParaRPr lang="de-DE" b="1" dirty="0"/>
          </a:p>
          <a:p>
            <a:pPr algn="ctr"/>
            <a:r>
              <a:rPr lang="pl-PL" dirty="0" smtClean="0"/>
              <a:t>Husten</a:t>
            </a:r>
            <a:r>
              <a:rPr lang="de-DE" dirty="0" smtClean="0"/>
              <a:t>,</a:t>
            </a:r>
            <a:r>
              <a:rPr lang="pl-PL" dirty="0" smtClean="0"/>
              <a:t> </a:t>
            </a:r>
            <a:r>
              <a:rPr lang="pl-PL" dirty="0"/>
              <a:t>unterschiedlicher </a:t>
            </a:r>
            <a:r>
              <a:rPr lang="de-DE" dirty="0" smtClean="0"/>
              <a:t>schwer</a:t>
            </a:r>
            <a:endParaRPr lang="pl-PL" dirty="0"/>
          </a:p>
        </p:txBody>
      </p:sp>
      <p:sp>
        <p:nvSpPr>
          <p:cNvPr id="17" name="Prostokąt 16"/>
          <p:cNvSpPr/>
          <p:nvPr/>
        </p:nvSpPr>
        <p:spPr>
          <a:xfrm>
            <a:off x="212120" y="2867648"/>
            <a:ext cx="2640169" cy="56258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nieżyt nosa</a:t>
            </a:r>
            <a:endParaRPr lang="de-DE" b="1" dirty="0"/>
          </a:p>
          <a:p>
            <a:pPr algn="ctr"/>
            <a:r>
              <a:rPr lang="de-DE" dirty="0" smtClean="0"/>
              <a:t>Nasenentzündung</a:t>
            </a:r>
            <a:endParaRPr lang="pl-PL" b="1" dirty="0"/>
          </a:p>
        </p:txBody>
      </p:sp>
      <p:sp>
        <p:nvSpPr>
          <p:cNvPr id="18" name="Prostokąt 17"/>
          <p:cNvSpPr/>
          <p:nvPr/>
        </p:nvSpPr>
        <p:spPr>
          <a:xfrm>
            <a:off x="8601556" y="5321088"/>
            <a:ext cx="3409627" cy="11772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pl-PL" b="1" dirty="0"/>
          </a:p>
          <a:p>
            <a:pPr algn="ctr"/>
            <a:r>
              <a:rPr lang="pl-PL" b="1" dirty="0"/>
              <a:t>krwotoki z nosa, </a:t>
            </a:r>
          </a:p>
          <a:p>
            <a:pPr algn="ctr"/>
            <a:r>
              <a:rPr lang="pl-PL" b="1" dirty="0"/>
              <a:t>żołądka i jelit</a:t>
            </a:r>
            <a:endParaRPr lang="de-DE" b="1" dirty="0"/>
          </a:p>
          <a:p>
            <a:pPr algn="ctr"/>
            <a:r>
              <a:rPr lang="pl-PL" dirty="0" smtClean="0"/>
              <a:t>Nasenbluten</a:t>
            </a:r>
            <a:r>
              <a:rPr lang="de-DE" dirty="0" smtClean="0"/>
              <a:t>,</a:t>
            </a:r>
            <a:r>
              <a:rPr lang="pl-PL" dirty="0" smtClean="0"/>
              <a:t> </a:t>
            </a:r>
            <a:r>
              <a:rPr lang="pl-PL" dirty="0"/>
              <a:t>Magen und Darm</a:t>
            </a:r>
            <a:endParaRPr lang="pl-PL" b="1" dirty="0"/>
          </a:p>
          <a:p>
            <a:pPr algn="ctr"/>
            <a:endParaRPr lang="pl-PL" b="1" dirty="0"/>
          </a:p>
        </p:txBody>
      </p:sp>
      <p:sp>
        <p:nvSpPr>
          <p:cNvPr id="2" name="Prostokąt 1"/>
          <p:cNvSpPr/>
          <p:nvPr/>
        </p:nvSpPr>
        <p:spPr>
          <a:xfrm>
            <a:off x="421670" y="4362684"/>
            <a:ext cx="2640169" cy="56258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Dreszcze</a:t>
            </a:r>
            <a:endParaRPr lang="de-DE" b="1" dirty="0"/>
          </a:p>
          <a:p>
            <a:pPr algn="ctr"/>
            <a:r>
              <a:rPr lang="pl-PL" dirty="0" err="1"/>
              <a:t>Schüttelfrost</a:t>
            </a:r>
            <a:endParaRPr lang="pl-PL" b="1" dirty="0"/>
          </a:p>
        </p:txBody>
      </p:sp>
      <p:sp>
        <p:nvSpPr>
          <p:cNvPr id="6" name="Prostokąt 5"/>
          <p:cNvSpPr/>
          <p:nvPr/>
        </p:nvSpPr>
        <p:spPr>
          <a:xfrm>
            <a:off x="3584448" y="5747283"/>
            <a:ext cx="3310128" cy="97323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l-PL" b="1" dirty="0"/>
              <a:t>obrzęk i zapalenie płuc</a:t>
            </a:r>
            <a:endParaRPr lang="de-DE" b="1" dirty="0"/>
          </a:p>
          <a:p>
            <a:pPr algn="ctr"/>
            <a:r>
              <a:rPr lang="pl-PL" dirty="0" smtClean="0"/>
              <a:t>Schwellung</a:t>
            </a:r>
            <a:r>
              <a:rPr lang="de-DE" dirty="0" smtClean="0"/>
              <a:t>en </a:t>
            </a:r>
            <a:r>
              <a:rPr lang="pl-PL" dirty="0" smtClean="0"/>
              <a:t>und </a:t>
            </a:r>
            <a:r>
              <a:rPr lang="pl-PL" dirty="0"/>
              <a:t>Lungenentzündung</a:t>
            </a:r>
            <a:endParaRPr lang="pl-PL" b="1" dirty="0"/>
          </a:p>
        </p:txBody>
      </p:sp>
    </p:spTree>
    <p:extLst>
      <p:ext uri="{BB962C8B-B14F-4D97-AF65-F5344CB8AC3E}">
        <p14:creationId xmlns:p14="http://schemas.microsoft.com/office/powerpoint/2010/main" xmlns="" val="4217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3047736" y="3818398"/>
            <a:ext cx="6096528" cy="365792"/>
          </a:xfrm>
          <a:prstGeom prst="rect">
            <a:avLst/>
          </a:prstGeom>
        </p:spPr>
      </p:pic>
      <p:sp>
        <p:nvSpPr>
          <p:cNvPr id="6" name="Prostokąt 5"/>
          <p:cNvSpPr/>
          <p:nvPr/>
        </p:nvSpPr>
        <p:spPr>
          <a:xfrm>
            <a:off x="185980" y="336244"/>
            <a:ext cx="11840713" cy="186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endParaRPr lang="pl-PL" b="1" dirty="0"/>
          </a:p>
          <a:p>
            <a:pPr algn="just"/>
            <a:endParaRPr lang="pl-PL" b="1" dirty="0"/>
          </a:p>
          <a:p>
            <a:pPr algn="just"/>
            <a:endParaRPr lang="pl-PL" b="1" dirty="0">
              <a:solidFill>
                <a:schemeClr val="bg1"/>
              </a:solidFill>
            </a:endParaRPr>
          </a:p>
          <a:p>
            <a:pPr algn="just"/>
            <a:r>
              <a:rPr lang="pl-PL" b="1" dirty="0">
                <a:solidFill>
                  <a:schemeClr val="bg1"/>
                </a:solidFill>
              </a:rPr>
              <a:t>Nietypową cechą tej pandemii był </a:t>
            </a:r>
            <a:r>
              <a:rPr lang="pl-PL" b="1" dirty="0">
                <a:solidFill>
                  <a:srgbClr val="FF0000"/>
                </a:solidFill>
              </a:rPr>
              <a:t>ODWRÓCONY PROFIL WIEKOWY JEJ OFIAR.</a:t>
            </a:r>
            <a:r>
              <a:rPr lang="pl-PL" b="1" dirty="0">
                <a:solidFill>
                  <a:schemeClr val="bg1"/>
                </a:solidFill>
              </a:rPr>
              <a:t> Umierali głównie ludzie młodzi i w średnim wieku (20-40 lat), podczas gdy zwykle na grypę umierają przede wszystkim dzieci, osoby starsze i z osłabioną odpornością. </a:t>
            </a:r>
            <a:endParaRPr lang="de-DE" b="1" dirty="0">
              <a:solidFill>
                <a:schemeClr val="bg1"/>
              </a:solidFill>
            </a:endParaRPr>
          </a:p>
          <a:p>
            <a:pPr algn="just"/>
            <a:r>
              <a:rPr lang="de-DE" dirty="0">
                <a:solidFill>
                  <a:schemeClr val="bg1"/>
                </a:solidFill>
              </a:rPr>
              <a:t>Ein atypisches Merkmal dieser Pandemie war das </a:t>
            </a:r>
            <a:r>
              <a:rPr lang="de-DE" dirty="0" smtClean="0">
                <a:solidFill>
                  <a:schemeClr val="bg1"/>
                </a:solidFill>
              </a:rPr>
              <a:t>„</a:t>
            </a:r>
            <a:r>
              <a:rPr lang="de-DE" dirty="0" smtClean="0">
                <a:solidFill>
                  <a:srgbClr val="FF0000"/>
                </a:solidFill>
              </a:rPr>
              <a:t>REVERSE </a:t>
            </a:r>
            <a:r>
              <a:rPr lang="de-DE" dirty="0">
                <a:solidFill>
                  <a:srgbClr val="FF0000"/>
                </a:solidFill>
              </a:rPr>
              <a:t>AGE </a:t>
            </a:r>
            <a:r>
              <a:rPr lang="de-DE" dirty="0" smtClean="0">
                <a:solidFill>
                  <a:srgbClr val="FF0000"/>
                </a:solidFill>
              </a:rPr>
              <a:t>PROFILE“ seiner </a:t>
            </a:r>
            <a:r>
              <a:rPr lang="de-DE" dirty="0">
                <a:solidFill>
                  <a:srgbClr val="FF0000"/>
                </a:solidFill>
              </a:rPr>
              <a:t>Opfer</a:t>
            </a:r>
            <a:r>
              <a:rPr lang="de-DE" dirty="0">
                <a:solidFill>
                  <a:schemeClr val="bg1"/>
                </a:solidFill>
              </a:rPr>
              <a:t>. Meist starben </a:t>
            </a:r>
            <a:r>
              <a:rPr lang="de-DE" dirty="0" smtClean="0">
                <a:solidFill>
                  <a:schemeClr val="bg1"/>
                </a:solidFill>
              </a:rPr>
              <a:t>Menschenjüngeren oder mittleren Alters </a:t>
            </a:r>
            <a:r>
              <a:rPr lang="de-DE" dirty="0">
                <a:solidFill>
                  <a:schemeClr val="bg1"/>
                </a:solidFill>
              </a:rPr>
              <a:t>(20-40 Jahre), während vor allem Kinder, ältere Menschen und Menschen mit geschwächter Immunität an </a:t>
            </a:r>
            <a:r>
              <a:rPr lang="de-DE" dirty="0" smtClean="0">
                <a:solidFill>
                  <a:schemeClr val="bg1"/>
                </a:solidFill>
              </a:rPr>
              <a:t>der gewöhnlichen Influenza starben</a:t>
            </a:r>
            <a:r>
              <a:rPr lang="de-DE" dirty="0">
                <a:solidFill>
                  <a:schemeClr val="bg1"/>
                </a:solidFill>
              </a:rPr>
              <a:t>.</a:t>
            </a:r>
          </a:p>
          <a:p>
            <a:pPr algn="just"/>
            <a:endParaRPr lang="pl-PL" b="1" dirty="0">
              <a:solidFill>
                <a:schemeClr val="bg1"/>
              </a:solidFill>
            </a:endParaRPr>
          </a:p>
          <a:p>
            <a:pPr algn="just"/>
            <a:endParaRPr lang="pl-PL" b="1" dirty="0"/>
          </a:p>
          <a:p>
            <a:pPr algn="just"/>
            <a:endParaRPr lang="pl-PL" b="1" dirty="0"/>
          </a:p>
          <a:p>
            <a:pPr algn="ctr"/>
            <a:endParaRPr lang="pl-PL" dirty="0"/>
          </a:p>
        </p:txBody>
      </p:sp>
      <p:sp>
        <p:nvSpPr>
          <p:cNvPr id="3" name="Prostokąt 2"/>
          <p:cNvSpPr/>
          <p:nvPr/>
        </p:nvSpPr>
        <p:spPr>
          <a:xfrm>
            <a:off x="196691" y="3818399"/>
            <a:ext cx="11830002" cy="28170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0" algn="just"/>
            <a:r>
              <a:rPr lang="pl-PL" sz="1600" b="1" dirty="0">
                <a:solidFill>
                  <a:schemeClr val="bg1"/>
                </a:solidFill>
              </a:rPr>
              <a:t>Dzisiejsi naukowcy twierdzą, że młodych ludzi zabijał nie tyle sam wirus, co ich własny, silny układ odpornościowy. Doprowadzał do nadmiernej reakcji na infekcję, określanej mianem burzy cytokin. Taka burza powoduje, że organizm chorego zwalcza nie tylko przyczynę infekcji (wirusy), ale też uszkadza własne organy wewnętrzne. W wypadku hiszpanki objawiało się to krwotocznym zapaleniem płuc prowadzącym                    w krótkim czasie do śmierci.</a:t>
            </a:r>
            <a:endParaRPr lang="de-DE" sz="1600" b="1" dirty="0">
              <a:solidFill>
                <a:schemeClr val="bg1"/>
              </a:solidFill>
            </a:endParaRPr>
          </a:p>
          <a:p>
            <a:pPr lvl="0" algn="just"/>
            <a:r>
              <a:rPr lang="de-DE" dirty="0"/>
              <a:t>Wissenschaftler sagen heute, dass junge Menschen weniger durch das </a:t>
            </a:r>
            <a:r>
              <a:rPr lang="de-DE" dirty="0" smtClean="0"/>
              <a:t>Virus, </a:t>
            </a:r>
            <a:r>
              <a:rPr lang="de-DE" dirty="0"/>
              <a:t>als vielmehr durch ihr eigenes starkes Immunsystem getötet wurden. Es führte zu einer übermäßigen Reaktion auf eine Infektion, die als </a:t>
            </a:r>
            <a:r>
              <a:rPr lang="de-DE" dirty="0" err="1"/>
              <a:t>Zytokinsturm</a:t>
            </a:r>
            <a:r>
              <a:rPr lang="de-DE" dirty="0"/>
              <a:t> bekannt ist. Ein solcher Sturm führt dazu, dass der Körper des Patienten nicht nur die Ursache der Infektion (Viren) bekämpft, sondern auch seine eigenen inneren Organe schädigt. Bei einer </a:t>
            </a:r>
            <a:r>
              <a:rPr lang="de-DE" dirty="0" smtClean="0"/>
              <a:t>spanischen Grippe entwickelte </a:t>
            </a:r>
            <a:r>
              <a:rPr lang="de-DE" dirty="0"/>
              <a:t>sich eine hämorrhagische Lungenentzündung, die kurz </a:t>
            </a:r>
            <a:r>
              <a:rPr lang="de-DE" dirty="0" smtClean="0"/>
              <a:t>darauf zum Tod </a:t>
            </a:r>
            <a:r>
              <a:rPr lang="de-DE" dirty="0"/>
              <a:t>führte.</a:t>
            </a:r>
            <a:endParaRPr lang="pl-PL" sz="1600" b="1" dirty="0">
              <a:solidFill>
                <a:schemeClr val="bg1"/>
              </a:solidFill>
            </a:endParaRPr>
          </a:p>
        </p:txBody>
      </p:sp>
      <p:pic>
        <p:nvPicPr>
          <p:cNvPr id="5" name="Obraz 4"/>
          <p:cNvPicPr>
            <a:picLocks noChangeAspect="1"/>
          </p:cNvPicPr>
          <p:nvPr/>
        </p:nvPicPr>
        <p:blipFill>
          <a:blip r:embed="rId3" cstate="print"/>
          <a:stretch>
            <a:fillRect/>
          </a:stretch>
        </p:blipFill>
        <p:spPr>
          <a:xfrm>
            <a:off x="1628775" y="2363364"/>
            <a:ext cx="2131806" cy="1370447"/>
          </a:xfrm>
          <a:prstGeom prst="rect">
            <a:avLst/>
          </a:prstGeom>
          <a:ln>
            <a:noFill/>
          </a:ln>
          <a:effectLst>
            <a:softEdge rad="112500"/>
          </a:effectLst>
        </p:spPr>
      </p:pic>
      <p:pic>
        <p:nvPicPr>
          <p:cNvPr id="12" name="Obraz 11"/>
          <p:cNvPicPr>
            <a:picLocks noChangeAspect="1"/>
          </p:cNvPicPr>
          <p:nvPr/>
        </p:nvPicPr>
        <p:blipFill>
          <a:blip r:embed="rId4" cstate="print"/>
          <a:stretch>
            <a:fillRect/>
          </a:stretch>
        </p:blipFill>
        <p:spPr>
          <a:xfrm>
            <a:off x="9448800" y="2380219"/>
            <a:ext cx="2368989" cy="1333402"/>
          </a:xfrm>
          <a:prstGeom prst="rect">
            <a:avLst/>
          </a:prstGeom>
          <a:ln>
            <a:noFill/>
          </a:ln>
          <a:effectLst>
            <a:softEdge rad="112500"/>
          </a:effectLst>
        </p:spPr>
      </p:pic>
      <p:sp>
        <p:nvSpPr>
          <p:cNvPr id="14" name="Prostokąt 13"/>
          <p:cNvSpPr/>
          <p:nvPr/>
        </p:nvSpPr>
        <p:spPr>
          <a:xfrm rot="20663154">
            <a:off x="4681440" y="2506619"/>
            <a:ext cx="3846499" cy="72287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de-DE" b="1" dirty="0"/>
          </a:p>
          <a:p>
            <a:pPr algn="ctr"/>
            <a:r>
              <a:rPr lang="pl-PL" b="1" dirty="0"/>
              <a:t>Śmiertelność: 10% -20 %</a:t>
            </a:r>
            <a:endParaRPr lang="de-DE" b="1" dirty="0"/>
          </a:p>
          <a:p>
            <a:pPr algn="ctr"/>
            <a:r>
              <a:rPr lang="de-DE" dirty="0"/>
              <a:t>Mortalität: </a:t>
            </a:r>
            <a:r>
              <a:rPr lang="pl-PL" dirty="0"/>
              <a:t>10% -20 %</a:t>
            </a:r>
            <a:endParaRPr lang="de-DE" dirty="0"/>
          </a:p>
          <a:p>
            <a:pPr algn="ctr"/>
            <a:endParaRPr lang="pl-PL" b="1" dirty="0"/>
          </a:p>
        </p:txBody>
      </p:sp>
    </p:spTree>
    <p:extLst>
      <p:ext uri="{BB962C8B-B14F-4D97-AF65-F5344CB8AC3E}">
        <p14:creationId xmlns:p14="http://schemas.microsoft.com/office/powerpoint/2010/main" xmlns="" val="288324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theme/theme1.xml><?xml version="1.0" encoding="utf-8"?>
<a:theme xmlns:a="http://schemas.openxmlformats.org/drawingml/2006/main" name="Office Theme">
  <a:themeElements>
    <a:clrScheme name="Motyw pakietu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Niestandardowy 1">
      <a:majorFont>
        <a:latin typeface="Century Schoolbook"/>
        <a:ea typeface=""/>
        <a:cs typeface=""/>
      </a:majorFont>
      <a:minorFont>
        <a:latin typeface="Century Schoolbook"/>
        <a:ea typeface=""/>
        <a:cs typeface=""/>
      </a:minorFont>
    </a:fontScheme>
    <a:fmtScheme name="Zawinięta krawędź">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1766</Words>
  <Application>Microsoft Office PowerPoint</Application>
  <PresentationFormat>Niestandardowy</PresentationFormat>
  <Paragraphs>171</Paragraphs>
  <Slides>16</Slides>
  <Notes>0</Notes>
  <HiddenSlides>0</HiddenSlides>
  <MMClips>0</MMClips>
  <ScaleCrop>false</ScaleCrop>
  <HeadingPairs>
    <vt:vector size="4" baseType="variant">
      <vt:variant>
        <vt:lpstr>Motyw</vt:lpstr>
      </vt:variant>
      <vt:variant>
        <vt:i4>1</vt:i4>
      </vt:variant>
      <vt:variant>
        <vt:lpstr>Tytuły slajdów</vt:lpstr>
      </vt:variant>
      <vt:variant>
        <vt:i4>16</vt:i4>
      </vt:variant>
    </vt:vector>
  </HeadingPairs>
  <TitlesOfParts>
    <vt:vector size="17" baseType="lpstr">
      <vt:lpstr>Office Theme</vt:lpstr>
      <vt:lpstr>Slajd 1</vt:lpstr>
      <vt:lpstr>        GRYPA HISZPANKA SPANISCHE GRIPPE </vt:lpstr>
      <vt:lpstr>Slajd 3</vt:lpstr>
      <vt:lpstr>Slajd 4</vt:lpstr>
      <vt:lpstr>Slajd 5</vt:lpstr>
      <vt:lpstr>Slajd 6</vt:lpstr>
      <vt:lpstr>Slajd 7</vt:lpstr>
      <vt:lpstr>Slajd 8</vt:lpstr>
      <vt:lpstr>Slajd 9</vt:lpstr>
      <vt:lpstr>Slajd 10</vt:lpstr>
      <vt:lpstr>Hiszpanka a aspiryna Spanische Grippe und Aspirin</vt:lpstr>
      <vt:lpstr>Slajd 12</vt:lpstr>
      <vt:lpstr>HISTORIA LUBI SIĘ POWTARZAĆ… GESCHICHTE WIEDERHOLT SICH…</vt:lpstr>
      <vt:lpstr>Slajd 14</vt:lpstr>
      <vt:lpstr>Slajd 15</vt:lpstr>
      <vt:lpstr>Warto zajrzeć, przeczytać, obejrzeć Es lohnt sich zu schauen, zu lesen und zu beobachten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Hiszpanka</dc:title>
  <dc:creator>anka</dc:creator>
  <cp:lastModifiedBy>User</cp:lastModifiedBy>
  <cp:revision>219</cp:revision>
  <dcterms:created xsi:type="dcterms:W3CDTF">2020-11-27T21:10:09Z</dcterms:created>
  <dcterms:modified xsi:type="dcterms:W3CDTF">2020-12-09T12:53:56Z</dcterms:modified>
</cp:coreProperties>
</file>